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7" r:id="rId20"/>
    <p:sldId id="288" r:id="rId21"/>
    <p:sldId id="289" r:id="rId22"/>
    <p:sldId id="290" r:id="rId23"/>
    <p:sldId id="291" r:id="rId24"/>
    <p:sldId id="292" r:id="rId25"/>
    <p:sldId id="293" r:id="rId26"/>
    <p:sldId id="294"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2" r:id="rId61"/>
    <p:sldId id="343" r:id="rId62"/>
    <p:sldId id="344" r:id="rId63"/>
    <p:sldId id="346" r:id="rId64"/>
    <p:sldId id="381" r:id="rId65"/>
    <p:sldId id="347" r:id="rId66"/>
    <p:sldId id="348" r:id="rId67"/>
    <p:sldId id="349" r:id="rId68"/>
    <p:sldId id="350" r:id="rId69"/>
    <p:sldId id="351" r:id="rId70"/>
    <p:sldId id="352" r:id="rId71"/>
    <p:sldId id="353" r:id="rId72"/>
    <p:sldId id="354" r:id="rId73"/>
    <p:sldId id="355" r:id="rId74"/>
    <p:sldId id="380" r:id="rId7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6755" name="Group 915"/>
          <p:cNvGrpSpPr>
            <a:grpSpLocks/>
          </p:cNvGrpSpPr>
          <p:nvPr/>
        </p:nvGrpSpPr>
        <p:grpSpPr bwMode="auto">
          <a:xfrm>
            <a:off x="0" y="0"/>
            <a:ext cx="9144000" cy="6858000"/>
            <a:chOff x="0" y="0"/>
            <a:chExt cx="5760" cy="4320"/>
          </a:xfrm>
        </p:grpSpPr>
        <p:grpSp>
          <p:nvGrpSpPr>
            <p:cNvPr id="36754" name="Group 914"/>
            <p:cNvGrpSpPr>
              <a:grpSpLocks/>
            </p:cNvGrpSpPr>
            <p:nvPr userDrawn="1"/>
          </p:nvGrpSpPr>
          <p:grpSpPr bwMode="auto">
            <a:xfrm>
              <a:off x="0" y="0"/>
              <a:ext cx="5760" cy="4320"/>
              <a:chOff x="0" y="0"/>
              <a:chExt cx="5760" cy="4320"/>
            </a:xfrm>
          </p:grpSpPr>
          <p:sp>
            <p:nvSpPr>
              <p:cNvPr id="35842" name="Rectangle 2"/>
              <p:cNvSpPr>
                <a:spLocks noChangeArrowheads="1"/>
              </p:cNvSpPr>
              <p:nvPr userDrawn="1"/>
            </p:nvSpPr>
            <p:spPr bwMode="ltGray">
              <a:xfrm>
                <a:off x="0" y="1248"/>
                <a:ext cx="5760" cy="1104"/>
              </a:xfrm>
              <a:prstGeom prst="rect">
                <a:avLst/>
              </a:prstGeom>
              <a:solidFill>
                <a:schemeClr val="accent2"/>
              </a:solidFill>
              <a:ln w="9525">
                <a:noFill/>
                <a:miter lim="800000"/>
                <a:headEnd/>
                <a:tailEnd/>
              </a:ln>
              <a:effectLst/>
            </p:spPr>
            <p:txBody>
              <a:bodyPr wrap="none" anchor="ctr"/>
              <a:lstStyle/>
              <a:p>
                <a:endParaRPr lang="en-US"/>
              </a:p>
            </p:txBody>
          </p:sp>
          <p:sp>
            <p:nvSpPr>
              <p:cNvPr id="35844" name="Rectangle 4" descr="Cacback"/>
              <p:cNvSpPr>
                <a:spLocks noChangeArrowheads="1"/>
              </p:cNvSpPr>
              <p:nvPr userDrawn="1"/>
            </p:nvSpPr>
            <p:spPr bwMode="ltGray">
              <a:xfrm>
                <a:off x="0" y="0"/>
                <a:ext cx="1119" cy="432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endParaRPr lang="en-US"/>
              </a:p>
            </p:txBody>
          </p:sp>
        </p:grpSp>
        <p:sp>
          <p:nvSpPr>
            <p:cNvPr id="36744" name="Rectangle 904"/>
            <p:cNvSpPr>
              <a:spLocks noChangeArrowheads="1"/>
            </p:cNvSpPr>
            <p:nvPr/>
          </p:nvSpPr>
          <p:spPr bwMode="white">
            <a:xfrm>
              <a:off x="816" y="2592"/>
              <a:ext cx="701" cy="1728"/>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36752" name="Group 912"/>
          <p:cNvGrpSpPr>
            <a:grpSpLocks/>
          </p:cNvGrpSpPr>
          <p:nvPr/>
        </p:nvGrpSpPr>
        <p:grpSpPr bwMode="auto">
          <a:xfrm>
            <a:off x="0" y="1371600"/>
            <a:ext cx="8405813" cy="1246188"/>
            <a:chOff x="0" y="864"/>
            <a:chExt cx="5295" cy="785"/>
          </a:xfrm>
        </p:grpSpPr>
        <p:sp>
          <p:nvSpPr>
            <p:cNvPr id="36732" name="Freeform 892"/>
            <p:cNvSpPr>
              <a:spLocks/>
            </p:cNvSpPr>
            <p:nvPr userDrawn="1"/>
          </p:nvSpPr>
          <p:spPr bwMode="auto">
            <a:xfrm rot="-507431">
              <a:off x="0" y="1477"/>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6733" name="Freeform 89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36734" name="Group 894"/>
            <p:cNvGrpSpPr>
              <a:grpSpLocks/>
            </p:cNvGrpSpPr>
            <p:nvPr userDrawn="1"/>
          </p:nvGrpSpPr>
          <p:grpSpPr bwMode="auto">
            <a:xfrm>
              <a:off x="1008" y="1248"/>
              <a:ext cx="288" cy="288"/>
              <a:chOff x="1033" y="326"/>
              <a:chExt cx="192" cy="192"/>
            </a:xfrm>
          </p:grpSpPr>
          <p:sp>
            <p:nvSpPr>
              <p:cNvPr id="36735" name="Oval 89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6736" name="Oval 896"/>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6737" name="Oval 897"/>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6738" name="Oval 898"/>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6739" name="Oval 89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6740" name="Oval 900"/>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6741" name="Oval 90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6742" name="Oval 902"/>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6743" name="Oval 903"/>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36745" name="Rectangle 905"/>
          <p:cNvSpPr>
            <a:spLocks noGrp="1" noChangeArrowheads="1"/>
          </p:cNvSpPr>
          <p:nvPr>
            <p:ph type="ctrTitle"/>
          </p:nvPr>
        </p:nvSpPr>
        <p:spPr>
          <a:xfrm>
            <a:off x="1828800" y="2133600"/>
            <a:ext cx="7315200" cy="1600200"/>
          </a:xfrm>
        </p:spPr>
        <p:txBody>
          <a:bodyPr/>
          <a:lstStyle>
            <a:lvl1pPr algn="l">
              <a:defRPr/>
            </a:lvl1pPr>
          </a:lstStyle>
          <a:p>
            <a:r>
              <a:rPr lang="fr-FR"/>
              <a:t>Cliquez pour modifier le style du titre du masque</a:t>
            </a:r>
          </a:p>
        </p:txBody>
      </p:sp>
      <p:sp>
        <p:nvSpPr>
          <p:cNvPr id="36746" name="Rectangle 906"/>
          <p:cNvSpPr>
            <a:spLocks noGrp="1" noChangeArrowheads="1"/>
          </p:cNvSpPr>
          <p:nvPr>
            <p:ph type="subTitle" idx="1"/>
          </p:nvPr>
        </p:nvSpPr>
        <p:spPr>
          <a:xfrm>
            <a:off x="1371600" y="4267200"/>
            <a:ext cx="6400800" cy="1752600"/>
          </a:xfrm>
        </p:spPr>
        <p:txBody>
          <a:bodyPr/>
          <a:lstStyle>
            <a:lvl1pPr marL="0" indent="0">
              <a:buFontTx/>
              <a:buNone/>
              <a:defRPr/>
            </a:lvl1pPr>
          </a:lstStyle>
          <a:p>
            <a:r>
              <a:rPr lang="fr-FR"/>
              <a:t>Cliquez pour modifier le style des sous-titres du masque</a:t>
            </a:r>
          </a:p>
        </p:txBody>
      </p:sp>
      <p:sp>
        <p:nvSpPr>
          <p:cNvPr id="36747" name="Rectangle 907"/>
          <p:cNvSpPr>
            <a:spLocks noGrp="1" noChangeArrowheads="1"/>
          </p:cNvSpPr>
          <p:nvPr>
            <p:ph type="dt" sz="half" idx="2"/>
          </p:nvPr>
        </p:nvSpPr>
        <p:spPr>
          <a:xfrm>
            <a:off x="1371600" y="6248400"/>
            <a:ext cx="1905000" cy="457200"/>
          </a:xfrm>
        </p:spPr>
        <p:txBody>
          <a:bodyPr/>
          <a:lstStyle>
            <a:lvl1pPr>
              <a:defRPr/>
            </a:lvl1pPr>
          </a:lstStyle>
          <a:p>
            <a:endParaRPr lang="fr-FR"/>
          </a:p>
        </p:txBody>
      </p:sp>
      <p:sp>
        <p:nvSpPr>
          <p:cNvPr id="36748" name="Rectangle 908"/>
          <p:cNvSpPr>
            <a:spLocks noGrp="1" noChangeArrowheads="1"/>
          </p:cNvSpPr>
          <p:nvPr>
            <p:ph type="ftr" sz="quarter" idx="3"/>
          </p:nvPr>
        </p:nvSpPr>
        <p:spPr>
          <a:xfrm>
            <a:off x="3733800" y="6248400"/>
            <a:ext cx="2895600" cy="457200"/>
          </a:xfrm>
        </p:spPr>
        <p:txBody>
          <a:bodyPr/>
          <a:lstStyle>
            <a:lvl1pPr>
              <a:defRPr/>
            </a:lvl1pPr>
          </a:lstStyle>
          <a:p>
            <a:endParaRPr lang="fr-FR"/>
          </a:p>
        </p:txBody>
      </p:sp>
      <p:sp>
        <p:nvSpPr>
          <p:cNvPr id="36749" name="Rectangle 909"/>
          <p:cNvSpPr>
            <a:spLocks noGrp="1" noChangeArrowheads="1"/>
          </p:cNvSpPr>
          <p:nvPr>
            <p:ph type="sldNum" sz="quarter" idx="4"/>
          </p:nvPr>
        </p:nvSpPr>
        <p:spPr>
          <a:xfrm>
            <a:off x="7086600" y="6248400"/>
            <a:ext cx="1905000" cy="457200"/>
          </a:xfrm>
        </p:spPr>
        <p:txBody>
          <a:bodyPr/>
          <a:lstStyle>
            <a:lvl1pPr>
              <a:defRPr/>
            </a:lvl1pPr>
          </a:lstStyle>
          <a:p>
            <a:fld id="{53FA3361-4D7E-484A-B366-8C4E3FA5360F}" type="slidenum">
              <a:rPr lang="fr-FR"/>
              <a:pPr/>
              <a:t>‹N°›</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6752"/>
                                        </p:tgtEl>
                                        <p:attrNameLst>
                                          <p:attrName>style.visibility</p:attrName>
                                        </p:attrNameLst>
                                      </p:cBhvr>
                                      <p:to>
                                        <p:strVal val="visible"/>
                                      </p:to>
                                    </p:set>
                                    <p:animEffect transition="in" filter="wipe(right)">
                                      <p:cBhvr>
                                        <p:cTn id="7" dur="500"/>
                                        <p:tgtEl>
                                          <p:spTgt spid="36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1180CB0-69D4-4CF4-815C-DDD1A5F1074C}"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67525" y="457200"/>
            <a:ext cx="2058988" cy="56388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685800" y="457200"/>
            <a:ext cx="6029325" cy="5638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13C079E-1E58-40D1-9482-446BEAA38DA9}"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E370BD4-F209-4B10-B3DC-71595E983728}"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277C644-6E5E-4B0A-A546-38B244D35DC6}"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53A658B-2045-4D63-8639-328A92E6B191}"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2E585F1C-8868-4CE3-8996-459491D8C301}"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CD4EE34-247C-4724-AC14-F52654E16D7C}"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0906651D-1282-4FEE-8E81-A603A0EEEF77}"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70AEB66C-7DE9-43F5-BF93-4D49EF1DFF10}"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B1341AF3-0C70-4639-94AF-1896A2F7B283}"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444" name="Group 916"/>
          <p:cNvGrpSpPr>
            <a:grpSpLocks/>
          </p:cNvGrpSpPr>
          <p:nvPr/>
        </p:nvGrpSpPr>
        <p:grpSpPr bwMode="auto">
          <a:xfrm>
            <a:off x="-23813" y="-141288"/>
            <a:ext cx="9167813" cy="6999288"/>
            <a:chOff x="-15" y="-89"/>
            <a:chExt cx="5775" cy="4409"/>
          </a:xfrm>
        </p:grpSpPr>
        <p:sp>
          <p:nvSpPr>
            <p:cNvPr id="22530" name="Rectangle 2"/>
            <p:cNvSpPr>
              <a:spLocks noChangeArrowheads="1"/>
            </p:cNvSpPr>
            <p:nvPr userDrawn="1"/>
          </p:nvSpPr>
          <p:spPr bwMode="ltGray">
            <a:xfrm>
              <a:off x="0" y="301"/>
              <a:ext cx="5760" cy="727"/>
            </a:xfrm>
            <a:prstGeom prst="rect">
              <a:avLst/>
            </a:prstGeom>
            <a:solidFill>
              <a:schemeClr val="accent2"/>
            </a:solidFill>
            <a:ln w="9525">
              <a:noFill/>
              <a:miter lim="800000"/>
              <a:headEnd/>
              <a:tailEnd/>
            </a:ln>
            <a:effectLst/>
          </p:spPr>
          <p:txBody>
            <a:bodyPr wrap="none" anchor="ctr"/>
            <a:lstStyle/>
            <a:p>
              <a:endParaRPr lang="en-US"/>
            </a:p>
          </p:txBody>
        </p:sp>
        <p:sp>
          <p:nvSpPr>
            <p:cNvPr id="22532" name="Rectangle 4" descr="Cacback"/>
            <p:cNvSpPr>
              <a:spLocks noChangeArrowheads="1"/>
            </p:cNvSpPr>
            <p:nvPr userDrawn="1"/>
          </p:nvSpPr>
          <p:spPr bwMode="ltGray">
            <a:xfrm>
              <a:off x="0" y="0"/>
              <a:ext cx="1119" cy="432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endParaRPr lang="en-US"/>
            </a:p>
          </p:txBody>
        </p:sp>
        <p:grpSp>
          <p:nvGrpSpPr>
            <p:cNvPr id="23443" name="Group 915"/>
            <p:cNvGrpSpPr>
              <a:grpSpLocks/>
            </p:cNvGrpSpPr>
            <p:nvPr userDrawn="1"/>
          </p:nvGrpSpPr>
          <p:grpSpPr bwMode="auto">
            <a:xfrm>
              <a:off x="-15" y="-89"/>
              <a:ext cx="5295" cy="785"/>
              <a:chOff x="20" y="-89"/>
              <a:chExt cx="5295" cy="785"/>
            </a:xfrm>
          </p:grpSpPr>
          <p:sp>
            <p:nvSpPr>
              <p:cNvPr id="23420" name="Freeform 892"/>
              <p:cNvSpPr>
                <a:spLocks/>
              </p:cNvSpPr>
              <p:nvPr userDrawn="1"/>
            </p:nvSpPr>
            <p:spPr bwMode="auto">
              <a:xfrm rot="-507431">
                <a:off x="20" y="524"/>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3421" name="Freeform 893"/>
              <p:cNvSpPr>
                <a:spLocks/>
              </p:cNvSpPr>
              <p:nvPr userDrawn="1"/>
            </p:nvSpPr>
            <p:spPr bwMode="auto">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23422" name="Group 894"/>
              <p:cNvGrpSpPr>
                <a:grpSpLocks/>
              </p:cNvGrpSpPr>
              <p:nvPr userDrawn="1"/>
            </p:nvGrpSpPr>
            <p:grpSpPr bwMode="auto">
              <a:xfrm>
                <a:off x="1033" y="326"/>
                <a:ext cx="192" cy="192"/>
                <a:chOff x="1033" y="326"/>
                <a:chExt cx="192" cy="192"/>
              </a:xfrm>
            </p:grpSpPr>
            <p:sp>
              <p:nvSpPr>
                <p:cNvPr id="23423" name="Oval 89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23424" name="Oval 896"/>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23425" name="Oval 897"/>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23426" name="Oval 898"/>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23427" name="Oval 89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23428" name="Oval 900"/>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23429" name="Oval 90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23430" name="Oval 902"/>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23431" name="Oval 903"/>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23432" name="Rectangle 904"/>
            <p:cNvSpPr>
              <a:spLocks noChangeArrowheads="1"/>
            </p:cNvSpPr>
            <p:nvPr userDrawn="1"/>
          </p:nvSpPr>
          <p:spPr bwMode="white">
            <a:xfrm>
              <a:off x="426" y="1185"/>
              <a:ext cx="701" cy="3135"/>
            </a:xfrm>
            <a:prstGeom prst="rect">
              <a:avLst/>
            </a:prstGeom>
            <a:solidFill>
              <a:schemeClr val="bg1">
                <a:alpha val="50000"/>
              </a:schemeClr>
            </a:solidFill>
            <a:ln w="9525">
              <a:noFill/>
              <a:miter lim="800000"/>
              <a:headEnd/>
              <a:tailEnd/>
            </a:ln>
            <a:effectLst/>
          </p:spPr>
          <p:txBody>
            <a:bodyPr wrap="none" anchor="ctr"/>
            <a:lstStyle/>
            <a:p>
              <a:endParaRPr lang="en-US"/>
            </a:p>
          </p:txBody>
        </p:sp>
      </p:grpSp>
      <p:sp>
        <p:nvSpPr>
          <p:cNvPr id="23433" name="Rectangle 905"/>
          <p:cNvSpPr>
            <a:spLocks noGrp="1" noChangeArrowheads="1"/>
          </p:cNvSpPr>
          <p:nvPr>
            <p:ph type="title"/>
          </p:nvPr>
        </p:nvSpPr>
        <p:spPr bwMode="auto">
          <a:xfrm>
            <a:off x="1154113"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3434" name="Rectangle 90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fr-FR"/>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fr-FR"/>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7F25C34-A020-4897-BB4E-B7E04421479D}"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itchFamily="34" charset="0"/>
        </a:defRPr>
      </a:lvl2pPr>
      <a:lvl3pPr algn="ctr" rtl="0" fontAlgn="base">
        <a:spcBef>
          <a:spcPct val="0"/>
        </a:spcBef>
        <a:spcAft>
          <a:spcPct val="0"/>
        </a:spcAft>
        <a:defRPr sz="4400">
          <a:solidFill>
            <a:schemeClr val="tx2"/>
          </a:solidFill>
          <a:latin typeface="Arial Narrow" pitchFamily="34" charset="0"/>
        </a:defRPr>
      </a:lvl3pPr>
      <a:lvl4pPr algn="ctr" rtl="0" fontAlgn="base">
        <a:spcBef>
          <a:spcPct val="0"/>
        </a:spcBef>
        <a:spcAft>
          <a:spcPct val="0"/>
        </a:spcAft>
        <a:defRPr sz="4400">
          <a:solidFill>
            <a:schemeClr val="tx2"/>
          </a:solidFill>
          <a:latin typeface="Arial Narrow" pitchFamily="34" charset="0"/>
        </a:defRPr>
      </a:lvl4pPr>
      <a:lvl5pPr algn="ctr" rtl="0" fontAlgn="base">
        <a:spcBef>
          <a:spcPct val="0"/>
        </a:spcBef>
        <a:spcAft>
          <a:spcPct val="0"/>
        </a:spcAft>
        <a:defRPr sz="4400">
          <a:solidFill>
            <a:schemeClr val="tx2"/>
          </a:solidFill>
          <a:latin typeface="Arial Narrow" pitchFamily="34" charset="0"/>
        </a:defRPr>
      </a:lvl5pPr>
      <a:lvl6pPr marL="457200" algn="ctr" rtl="0" fontAlgn="base">
        <a:spcBef>
          <a:spcPct val="0"/>
        </a:spcBef>
        <a:spcAft>
          <a:spcPct val="0"/>
        </a:spcAft>
        <a:defRPr sz="4400">
          <a:solidFill>
            <a:schemeClr val="tx2"/>
          </a:solidFill>
          <a:latin typeface="Arial Narrow" pitchFamily="34" charset="0"/>
        </a:defRPr>
      </a:lvl6pPr>
      <a:lvl7pPr marL="914400" algn="ctr" rtl="0" fontAlgn="base">
        <a:spcBef>
          <a:spcPct val="0"/>
        </a:spcBef>
        <a:spcAft>
          <a:spcPct val="0"/>
        </a:spcAft>
        <a:defRPr sz="4400">
          <a:solidFill>
            <a:schemeClr val="tx2"/>
          </a:solidFill>
          <a:latin typeface="Arial Narrow" pitchFamily="34" charset="0"/>
        </a:defRPr>
      </a:lvl7pPr>
      <a:lvl8pPr marL="1371600" algn="ctr" rtl="0" fontAlgn="base">
        <a:spcBef>
          <a:spcPct val="0"/>
        </a:spcBef>
        <a:spcAft>
          <a:spcPct val="0"/>
        </a:spcAft>
        <a:defRPr sz="4400">
          <a:solidFill>
            <a:schemeClr val="tx2"/>
          </a:solidFill>
          <a:latin typeface="Arial Narrow" pitchFamily="34" charset="0"/>
        </a:defRPr>
      </a:lvl8pPr>
      <a:lvl9pPr marL="1828800" algn="ctr" rtl="0" fontAlgn="base">
        <a:spcBef>
          <a:spcPct val="0"/>
        </a:spcBef>
        <a:spcAft>
          <a:spcPct val="0"/>
        </a:spcAft>
        <a:defRPr sz="4400">
          <a:solidFill>
            <a:schemeClr val="tx2"/>
          </a:solidFill>
          <a:latin typeface="Arial Narrow" pitchFamily="34"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conomie-gestion.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71472" y="2000240"/>
            <a:ext cx="7772400" cy="2214578"/>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fr-FR" sz="8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entury Gothic" pitchFamily="34" charset="0"/>
                <a:cs typeface="Times New Roman" pitchFamily="18" charset="0"/>
              </a:rPr>
              <a:t> LE CHEQUE </a:t>
            </a:r>
            <a:endParaRPr lang="fr-FR"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entury Gothic" pitchFamily="34" charset="0"/>
              <a:cs typeface="Times New Roman" pitchFamily="18" charset="0"/>
            </a:endParaRPr>
          </a:p>
        </p:txBody>
      </p:sp>
      <p:sp>
        <p:nvSpPr>
          <p:cNvPr id="5" name="ZoneTexte 4"/>
          <p:cNvSpPr txBox="1"/>
          <p:nvPr/>
        </p:nvSpPr>
        <p:spPr>
          <a:xfrm>
            <a:off x="2571736" y="4572008"/>
            <a:ext cx="4214842" cy="400110"/>
          </a:xfrm>
          <a:prstGeom prst="rect">
            <a:avLst/>
          </a:prstGeom>
          <a:noFill/>
        </p:spPr>
        <p:txBody>
          <a:bodyPr wrap="square" rtlCol="0">
            <a:spAutoFit/>
          </a:bodyPr>
          <a:lstStyle/>
          <a:p>
            <a:r>
              <a:rPr lang="fr-FR" sz="2000" dirty="0" smtClean="0">
                <a:hlinkClick r:id="rId2"/>
              </a:rPr>
              <a:t>https://www.economie-gestion.com</a:t>
            </a:r>
            <a:endParaRPr lang="en-US" sz="2000" dirty="0"/>
          </a:p>
        </p:txBody>
      </p:sp>
      <p:sp>
        <p:nvSpPr>
          <p:cNvPr id="6" name="ZoneTexte 5"/>
          <p:cNvSpPr txBox="1"/>
          <p:nvPr/>
        </p:nvSpPr>
        <p:spPr>
          <a:xfrm>
            <a:off x="3071802" y="785794"/>
            <a:ext cx="3071834" cy="646331"/>
          </a:xfrm>
          <a:prstGeom prst="rect">
            <a:avLst/>
          </a:prstGeom>
          <a:noFill/>
        </p:spPr>
        <p:txBody>
          <a:bodyPr wrap="square" rtlCol="0">
            <a:spAutoFit/>
          </a:bodyPr>
          <a:lstStyle/>
          <a:p>
            <a:r>
              <a:rPr lang="fr-F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omprendre</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62000" y="457200"/>
            <a:ext cx="8164513" cy="6172200"/>
          </a:xfrm>
        </p:spPr>
        <p:txBody>
          <a:bodyPr/>
          <a:lstStyle/>
          <a:p>
            <a:pPr algn="l"/>
            <a:r>
              <a:rPr lang="fr-FR" sz="4000">
                <a:latin typeface="Wingdings" pitchFamily="2" charset="2"/>
                <a:cs typeface="Times New Roman" pitchFamily="18" charset="0"/>
              </a:rPr>
              <a:t>? </a:t>
            </a:r>
            <a:r>
              <a:rPr lang="fr-FR" sz="4000">
                <a:cs typeface="Times New Roman" pitchFamily="18" charset="0"/>
              </a:rPr>
              <a:t>Le nom de celui qui doit payer (tiré).</a:t>
            </a:r>
            <a:br>
              <a:rPr lang="fr-FR" sz="4000">
                <a:cs typeface="Times New Roman" pitchFamily="18" charset="0"/>
              </a:rPr>
            </a:br>
            <a:r>
              <a:rPr lang="fr-FR" sz="4000">
                <a:latin typeface="Wingdings" pitchFamily="2" charset="2"/>
                <a:cs typeface="Times New Roman" pitchFamily="18" charset="0"/>
              </a:rPr>
              <a:t>? </a:t>
            </a:r>
            <a:r>
              <a:rPr lang="fr-FR" sz="4000">
                <a:cs typeface="Times New Roman" pitchFamily="18" charset="0"/>
              </a:rPr>
              <a:t>L’indication du lieu où le paiement doit s’effectuer (à défaut de cette mention, ce lieu est présumé être celui désigné à côté du nom du tiré).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457200"/>
            <a:ext cx="8316913" cy="6096000"/>
          </a:xfrm>
        </p:spPr>
        <p:txBody>
          <a:bodyPr/>
          <a:lstStyle/>
          <a:p>
            <a:pPr algn="l"/>
            <a:r>
              <a:rPr lang="fr-FR">
                <a:latin typeface="Wingdings" pitchFamily="2" charset="2"/>
                <a:cs typeface="Times New Roman" pitchFamily="18" charset="0"/>
              </a:rPr>
              <a:t/>
            </a:r>
            <a:br>
              <a:rPr lang="fr-FR">
                <a:latin typeface="Wingdings" pitchFamily="2" charset="2"/>
                <a:cs typeface="Times New Roman" pitchFamily="18" charset="0"/>
              </a:rPr>
            </a:br>
            <a:r>
              <a:rPr lang="fr-FR">
                <a:latin typeface="Wingdings" pitchFamily="2" charset="2"/>
                <a:cs typeface="Times New Roman" pitchFamily="18" charset="0"/>
              </a:rPr>
              <a:t/>
            </a:r>
            <a:br>
              <a:rPr lang="fr-FR">
                <a:latin typeface="Wingdings" pitchFamily="2" charset="2"/>
                <a:cs typeface="Times New Roman" pitchFamily="18" charset="0"/>
              </a:rPr>
            </a:br>
            <a:r>
              <a:rPr lang="fr-FR">
                <a:latin typeface="Wingdings" pitchFamily="2" charset="2"/>
                <a:cs typeface="Times New Roman" pitchFamily="18" charset="0"/>
              </a:rPr>
              <a:t>? </a:t>
            </a:r>
            <a:r>
              <a:rPr lang="fr-FR">
                <a:cs typeface="Times New Roman" pitchFamily="18" charset="0"/>
              </a:rPr>
              <a:t>L’indication de la date et du lieu où le chèque est créé (en l’absence de cette indication, le chèque est considéré comme souscrit dans le lieu désigné à côté du nom du tireur).</a:t>
            </a:r>
            <a:br>
              <a:rPr lang="fr-FR">
                <a:cs typeface="Times New Roman" pitchFamily="18" charset="0"/>
              </a:rPr>
            </a:br>
            <a:r>
              <a:rPr lang="fr-FR">
                <a:latin typeface="Wingdings" pitchFamily="2" charset="2"/>
                <a:cs typeface="Times New Roman" pitchFamily="18" charset="0"/>
              </a:rPr>
              <a:t>? </a:t>
            </a:r>
            <a:r>
              <a:rPr lang="fr-FR">
                <a:cs typeface="Times New Roman" pitchFamily="18" charset="0"/>
              </a:rPr>
              <a:t>Le nom et la signature de celui qui émet le chèque (le tireur).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457200"/>
            <a:ext cx="8697913" cy="64008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
            </a:r>
            <a:br>
              <a:rPr lang="fr-FR">
                <a:cs typeface="Times New Roman" pitchFamily="18" charset="0"/>
              </a:rPr>
            </a:br>
            <a:r>
              <a:rPr lang="fr-FR">
                <a:cs typeface="Times New Roman" pitchFamily="18" charset="0"/>
              </a:rPr>
              <a:t>Tout chèque non conforme aux formules délivrées par l’établissement bancaire ou dans lequel l’une des énonciations obligatoires fait défaut, est réputé non valable, mais peut être considéré comme un titre ordinaire établissant la preuve de l’existence d’une créance à l’égard du débiteur.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154113" y="457200"/>
            <a:ext cx="7772400" cy="6172200"/>
          </a:xfrm>
        </p:spPr>
        <p:txBody>
          <a:bodyPr/>
          <a:lstStyle/>
          <a:p>
            <a:pPr algn="l"/>
            <a:r>
              <a:rPr lang="fr-FR" b="1">
                <a:cs typeface="Times New Roman" pitchFamily="18" charset="0"/>
              </a:rPr>
              <a:t>Modalités d’émission du chèque :</a:t>
            </a:r>
            <a:r>
              <a:rPr lang="fr-FR">
                <a:cs typeface="Times New Roman" pitchFamily="18" charset="0"/>
              </a:rPr>
              <a:t/>
            </a:r>
            <a:br>
              <a:rPr lang="fr-FR">
                <a:cs typeface="Times New Roman" pitchFamily="18" charset="0"/>
              </a:rPr>
            </a:br>
            <a:r>
              <a:rPr lang="fr-FR">
                <a:cs typeface="Times New Roman" pitchFamily="18" charset="0"/>
              </a:rPr>
              <a:t>Le chèque émis peut revêtir l’une des formes suivantes :</a:t>
            </a:r>
            <a:br>
              <a:rPr lang="fr-FR">
                <a:cs typeface="Times New Roman" pitchFamily="18" charset="0"/>
              </a:rPr>
            </a:br>
            <a:endParaRPr lang="fr-FR">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54113" y="457200"/>
            <a:ext cx="7772400" cy="6096000"/>
          </a:xfrm>
        </p:spPr>
        <p:txBody>
          <a:bodyPr/>
          <a:lstStyle/>
          <a:p>
            <a:r>
              <a:rPr lang="fr-FR" b="1" i="1">
                <a:cs typeface="Times New Roman" pitchFamily="18" charset="0"/>
              </a:rPr>
              <a:t>1. Le chèque barré :</a:t>
            </a:r>
            <a:endParaRPr lang="fr-FR">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04800" y="457200"/>
            <a:ext cx="8621713" cy="6400800"/>
          </a:xfrm>
        </p:spPr>
        <p:txBody>
          <a:bodyPr/>
          <a:lstStyle/>
          <a:p>
            <a:pPr algn="l"/>
            <a:r>
              <a:rPr lang="fr-FR">
                <a:cs typeface="Times New Roman" pitchFamily="18" charset="0"/>
              </a:rPr>
              <a:t>Le barrement du chèque est un moyen simple de limiter le risque d’utilisations frauduleuses en obligeant l’encaissement par l’intermédiaire d’une banque.</a:t>
            </a:r>
            <a:r>
              <a:rPr lang="fr-F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154113" y="457200"/>
            <a:ext cx="7772400" cy="6400800"/>
          </a:xfrm>
        </p:spPr>
        <p:txBody>
          <a:bodyPr/>
          <a:lstStyle/>
          <a:p>
            <a:pPr algn="l"/>
            <a:r>
              <a:rPr lang="fr-FR">
                <a:cs typeface="Times New Roman" pitchFamily="18" charset="0"/>
              </a:rPr>
              <a:t>Le bénéficiaire d’un chèque barré doit donc, pour pouvoir l’encaisser, être titulaire d’un compte.</a:t>
            </a:r>
            <a:br>
              <a:rPr lang="fr-FR">
                <a:cs typeface="Times New Roman" pitchFamily="18" charset="0"/>
              </a:rPr>
            </a:br>
            <a:endParaRPr lang="fr-FR">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457200"/>
            <a:ext cx="8240713" cy="6172200"/>
          </a:xfrm>
        </p:spPr>
        <p:txBody>
          <a:bodyPr/>
          <a:lstStyle/>
          <a:p>
            <a:pPr algn="l"/>
            <a:r>
              <a:rPr lang="fr-FR">
                <a:cs typeface="Times New Roman" pitchFamily="18" charset="0"/>
              </a:rPr>
              <a:t>Le chèque est barré lorsqu’à son recto figurent deux barres parallèles. Le barrement peut être général ou spécial (article 280 du code de commerce).</a:t>
            </a:r>
            <a:r>
              <a:rPr lang="fr-F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3175" y="1096963"/>
            <a:ext cx="9144000" cy="639762"/>
          </a:xfrm>
          <a:prstGeom prst="rect">
            <a:avLst/>
          </a:prstGeom>
          <a:noFill/>
          <a:ln w="9525">
            <a:noFill/>
            <a:miter lim="800000"/>
            <a:headEnd/>
            <a:tailEnd/>
          </a:ln>
          <a:effectLst/>
        </p:spPr>
        <p:txBody>
          <a:bodyPr>
            <a:spAutoFit/>
          </a:bodyPr>
          <a:lstStyle/>
          <a:p>
            <a:r>
              <a:rPr lang="en-US" sz="1200">
                <a:latin typeface="Wingdings" pitchFamily="2" charset="2"/>
                <a:cs typeface="Times New Roman" pitchFamily="18" charset="0"/>
              </a:rPr>
              <a:t> </a:t>
            </a:r>
            <a:endParaRPr lang="en-US" sz="1200">
              <a:cs typeface="Times New Roman" pitchFamily="18" charset="0"/>
            </a:endParaRPr>
          </a:p>
          <a:p>
            <a:pPr eaLnBrk="0" hangingPunct="0"/>
            <a:endParaRPr lang="en-US">
              <a:latin typeface="Arial Narrow" pitchFamily="34" charset="0"/>
            </a:endParaRPr>
          </a:p>
        </p:txBody>
      </p:sp>
      <p:grpSp>
        <p:nvGrpSpPr>
          <p:cNvPr id="96285" name="Group 29"/>
          <p:cNvGrpSpPr>
            <a:grpSpLocks/>
          </p:cNvGrpSpPr>
          <p:nvPr/>
        </p:nvGrpSpPr>
        <p:grpSpPr bwMode="auto">
          <a:xfrm>
            <a:off x="228600" y="2209800"/>
            <a:ext cx="8610600" cy="4191000"/>
            <a:chOff x="-3" y="400"/>
            <a:chExt cx="3858" cy="2135"/>
          </a:xfrm>
        </p:grpSpPr>
        <p:grpSp>
          <p:nvGrpSpPr>
            <p:cNvPr id="96283" name="Group 27"/>
            <p:cNvGrpSpPr>
              <a:grpSpLocks/>
            </p:cNvGrpSpPr>
            <p:nvPr/>
          </p:nvGrpSpPr>
          <p:grpSpPr bwMode="auto">
            <a:xfrm>
              <a:off x="0" y="403"/>
              <a:ext cx="3852" cy="2129"/>
              <a:chOff x="0" y="403"/>
              <a:chExt cx="3852" cy="2129"/>
            </a:xfrm>
          </p:grpSpPr>
          <p:grpSp>
            <p:nvGrpSpPr>
              <p:cNvPr id="96268" name="Group 12"/>
              <p:cNvGrpSpPr>
                <a:grpSpLocks/>
              </p:cNvGrpSpPr>
              <p:nvPr/>
            </p:nvGrpSpPr>
            <p:grpSpPr bwMode="auto">
              <a:xfrm>
                <a:off x="0" y="403"/>
                <a:ext cx="1954" cy="518"/>
                <a:chOff x="0" y="403"/>
                <a:chExt cx="1954" cy="518"/>
              </a:xfrm>
            </p:grpSpPr>
            <p:sp>
              <p:nvSpPr>
                <p:cNvPr id="96259" name="Rectangle 3"/>
                <p:cNvSpPr>
                  <a:spLocks noChangeArrowheads="1"/>
                </p:cNvSpPr>
                <p:nvPr/>
              </p:nvSpPr>
              <p:spPr bwMode="auto">
                <a:xfrm>
                  <a:off x="28" y="403"/>
                  <a:ext cx="1898" cy="518"/>
                </a:xfrm>
                <a:prstGeom prst="rect">
                  <a:avLst/>
                </a:prstGeom>
                <a:noFill/>
                <a:ln w="9525">
                  <a:noFill/>
                  <a:miter lim="800000"/>
                  <a:headEnd/>
                  <a:tailEnd/>
                </a:ln>
                <a:effectLst/>
              </p:spPr>
              <p:txBody>
                <a:bodyPr/>
                <a:lstStyle/>
                <a:p>
                  <a:pPr algn="ctr"/>
                  <a:r>
                    <a:rPr lang="en-US" sz="1600" b="1">
                      <a:latin typeface="Arial Narrow" pitchFamily="34" charset="0"/>
                      <a:cs typeface="Times New Roman" pitchFamily="18" charset="0"/>
                    </a:rPr>
                    <a:t> </a:t>
                  </a:r>
                </a:p>
                <a:p>
                  <a:pPr algn="ctr"/>
                  <a:r>
                    <a:rPr lang="en-US" sz="1600" b="1">
                      <a:latin typeface="Arial Narrow" pitchFamily="34" charset="0"/>
                      <a:cs typeface="Times New Roman" pitchFamily="18" charset="0"/>
                    </a:rPr>
                    <a:t>Type du barrement</a:t>
                  </a:r>
                  <a:endParaRPr lang="en-US" sz="1600">
                    <a:latin typeface="Arial Narrow" pitchFamily="34" charset="0"/>
                    <a:cs typeface="Times New Roman" pitchFamily="18" charset="0"/>
                  </a:endParaRPr>
                </a:p>
                <a:p>
                  <a:pPr eaLnBrk="0" hangingPunct="0"/>
                  <a:endParaRPr lang="en-US" sz="1600">
                    <a:latin typeface="Arial Narrow" pitchFamily="34" charset="0"/>
                  </a:endParaRPr>
                </a:p>
              </p:txBody>
            </p:sp>
            <p:sp>
              <p:nvSpPr>
                <p:cNvPr id="96267" name="Rectangle 11"/>
                <p:cNvSpPr>
                  <a:spLocks noChangeArrowheads="1"/>
                </p:cNvSpPr>
                <p:nvPr/>
              </p:nvSpPr>
              <p:spPr bwMode="auto">
                <a:xfrm>
                  <a:off x="0" y="403"/>
                  <a:ext cx="1954" cy="518"/>
                </a:xfrm>
                <a:prstGeom prst="rect">
                  <a:avLst/>
                </a:prstGeom>
                <a:noFill/>
                <a:ln w="7">
                  <a:solidFill>
                    <a:srgbClr val="A0A0A0"/>
                  </a:solidFill>
                  <a:miter lim="800000"/>
                  <a:headEnd/>
                  <a:tailEnd/>
                </a:ln>
                <a:effectLst/>
              </p:spPr>
              <p:txBody>
                <a:bodyPr wrap="none"/>
                <a:lstStyle/>
                <a:p>
                  <a:endParaRPr lang="en-US"/>
                </a:p>
              </p:txBody>
            </p:sp>
          </p:grpSp>
          <p:grpSp>
            <p:nvGrpSpPr>
              <p:cNvPr id="96270" name="Group 14"/>
              <p:cNvGrpSpPr>
                <a:grpSpLocks/>
              </p:cNvGrpSpPr>
              <p:nvPr/>
            </p:nvGrpSpPr>
            <p:grpSpPr bwMode="auto">
              <a:xfrm>
                <a:off x="1954" y="403"/>
                <a:ext cx="1898" cy="518"/>
                <a:chOff x="1954" y="403"/>
                <a:chExt cx="1898" cy="518"/>
              </a:xfrm>
            </p:grpSpPr>
            <p:sp>
              <p:nvSpPr>
                <p:cNvPr id="96260" name="Rectangle 4"/>
                <p:cNvSpPr>
                  <a:spLocks noChangeArrowheads="1"/>
                </p:cNvSpPr>
                <p:nvPr/>
              </p:nvSpPr>
              <p:spPr bwMode="auto">
                <a:xfrm>
                  <a:off x="1982" y="403"/>
                  <a:ext cx="1842" cy="518"/>
                </a:xfrm>
                <a:prstGeom prst="rect">
                  <a:avLst/>
                </a:prstGeom>
                <a:noFill/>
                <a:ln w="9525">
                  <a:noFill/>
                  <a:miter lim="800000"/>
                  <a:headEnd/>
                  <a:tailEnd/>
                </a:ln>
                <a:effectLst/>
              </p:spPr>
              <p:txBody>
                <a:bodyPr/>
                <a:lstStyle/>
                <a:p>
                  <a:r>
                    <a:rPr lang="en-US" sz="1600" b="1">
                      <a:latin typeface="Arial Narrow" pitchFamily="34" charset="0"/>
                      <a:cs typeface="Times New Roman" pitchFamily="18" charset="0"/>
                    </a:rPr>
                    <a:t>          </a:t>
                  </a:r>
                </a:p>
                <a:p>
                  <a:r>
                    <a:rPr lang="en-US" sz="1600" b="1">
                      <a:latin typeface="Arial Narrow" pitchFamily="34" charset="0"/>
                      <a:cs typeface="Times New Roman" pitchFamily="18" charset="0"/>
                    </a:rPr>
                    <a:t>Conséquence sur le paiement du Chèque</a:t>
                  </a:r>
                  <a:endParaRPr lang="en-US" sz="1600">
                    <a:latin typeface="Arial Narrow" pitchFamily="34" charset="0"/>
                    <a:cs typeface="Times New Roman" pitchFamily="18" charset="0"/>
                  </a:endParaRPr>
                </a:p>
                <a:p>
                  <a:pPr eaLnBrk="0" hangingPunct="0"/>
                  <a:endParaRPr lang="en-US" sz="1600">
                    <a:latin typeface="Arial Narrow" pitchFamily="34" charset="0"/>
                  </a:endParaRPr>
                </a:p>
              </p:txBody>
            </p:sp>
            <p:sp>
              <p:nvSpPr>
                <p:cNvPr id="96269" name="Rectangle 13"/>
                <p:cNvSpPr>
                  <a:spLocks noChangeArrowheads="1"/>
                </p:cNvSpPr>
                <p:nvPr/>
              </p:nvSpPr>
              <p:spPr bwMode="auto">
                <a:xfrm>
                  <a:off x="1954" y="403"/>
                  <a:ext cx="1898" cy="518"/>
                </a:xfrm>
                <a:prstGeom prst="rect">
                  <a:avLst/>
                </a:prstGeom>
                <a:noFill/>
                <a:ln w="7">
                  <a:solidFill>
                    <a:srgbClr val="A0A0A0"/>
                  </a:solidFill>
                  <a:miter lim="800000"/>
                  <a:headEnd/>
                  <a:tailEnd/>
                </a:ln>
                <a:effectLst/>
              </p:spPr>
              <p:txBody>
                <a:bodyPr wrap="none"/>
                <a:lstStyle/>
                <a:p>
                  <a:endParaRPr lang="en-US"/>
                </a:p>
              </p:txBody>
            </p:sp>
          </p:grpSp>
          <p:grpSp>
            <p:nvGrpSpPr>
              <p:cNvPr id="96272" name="Group 16"/>
              <p:cNvGrpSpPr>
                <a:grpSpLocks/>
              </p:cNvGrpSpPr>
              <p:nvPr/>
            </p:nvGrpSpPr>
            <p:grpSpPr bwMode="auto">
              <a:xfrm>
                <a:off x="0" y="921"/>
                <a:ext cx="977" cy="748"/>
                <a:chOff x="0" y="921"/>
                <a:chExt cx="977" cy="748"/>
              </a:xfrm>
            </p:grpSpPr>
            <p:sp>
              <p:nvSpPr>
                <p:cNvPr id="96261" name="Rectangle 5"/>
                <p:cNvSpPr>
                  <a:spLocks noChangeArrowheads="1"/>
                </p:cNvSpPr>
                <p:nvPr/>
              </p:nvSpPr>
              <p:spPr bwMode="auto">
                <a:xfrm>
                  <a:off x="28" y="921"/>
                  <a:ext cx="921" cy="748"/>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 </a:t>
                  </a:r>
                  <a:r>
                    <a:rPr lang="en-US" sz="1600">
                      <a:cs typeface="Times New Roman" pitchFamily="18" charset="0"/>
                    </a:rPr>
                    <a:t>Barrement</a:t>
                  </a:r>
                  <a:endParaRPr lang="en-US" sz="1600">
                    <a:latin typeface="Arial Narrow" pitchFamily="34" charset="0"/>
                    <a:cs typeface="Times New Roman" pitchFamily="18" charset="0"/>
                  </a:endParaRPr>
                </a:p>
                <a:p>
                  <a:pPr eaLnBrk="0" hangingPunct="0"/>
                  <a:r>
                    <a:rPr lang="en-US" sz="1600" i="1">
                      <a:latin typeface="Arial Narrow" pitchFamily="34" charset="0"/>
                      <a:cs typeface="Times New Roman" pitchFamily="18" charset="0"/>
                    </a:rPr>
                    <a:t>général</a:t>
                  </a:r>
                  <a:endParaRPr lang="en-US" sz="1600">
                    <a:latin typeface="Arial Narrow" pitchFamily="34" charset="0"/>
                    <a:cs typeface="Times New Roman" pitchFamily="18" charset="0"/>
                  </a:endParaRPr>
                </a:p>
                <a:p>
                  <a:pPr eaLnBrk="0" hangingPunct="0"/>
                  <a:r>
                    <a:rPr lang="en-US" sz="1600">
                      <a:latin typeface="Arial Narrow" pitchFamily="34" charset="0"/>
                      <a:cs typeface="Times New Roman" pitchFamily="18" charset="0"/>
                    </a:rPr>
                    <a:t> </a:t>
                  </a:r>
                </a:p>
                <a:p>
                  <a:pPr eaLnBrk="0" hangingPunct="0"/>
                  <a:endParaRPr lang="en-US" sz="1600">
                    <a:latin typeface="Arial Narrow" pitchFamily="34" charset="0"/>
                  </a:endParaRPr>
                </a:p>
              </p:txBody>
            </p:sp>
            <p:sp>
              <p:nvSpPr>
                <p:cNvPr id="96271" name="Rectangle 15"/>
                <p:cNvSpPr>
                  <a:spLocks noChangeArrowheads="1"/>
                </p:cNvSpPr>
                <p:nvPr/>
              </p:nvSpPr>
              <p:spPr bwMode="auto">
                <a:xfrm>
                  <a:off x="0" y="921"/>
                  <a:ext cx="977" cy="748"/>
                </a:xfrm>
                <a:prstGeom prst="rect">
                  <a:avLst/>
                </a:prstGeom>
                <a:noFill/>
                <a:ln w="7">
                  <a:solidFill>
                    <a:srgbClr val="A0A0A0"/>
                  </a:solidFill>
                  <a:miter lim="800000"/>
                  <a:headEnd/>
                  <a:tailEnd/>
                </a:ln>
                <a:effectLst/>
              </p:spPr>
              <p:txBody>
                <a:bodyPr wrap="none"/>
                <a:lstStyle/>
                <a:p>
                  <a:endParaRPr lang="en-US"/>
                </a:p>
              </p:txBody>
            </p:sp>
          </p:grpSp>
          <p:grpSp>
            <p:nvGrpSpPr>
              <p:cNvPr id="96274" name="Group 18"/>
              <p:cNvGrpSpPr>
                <a:grpSpLocks/>
              </p:cNvGrpSpPr>
              <p:nvPr/>
            </p:nvGrpSpPr>
            <p:grpSpPr bwMode="auto">
              <a:xfrm>
                <a:off x="977" y="921"/>
                <a:ext cx="977" cy="748"/>
                <a:chOff x="977" y="921"/>
                <a:chExt cx="977" cy="748"/>
              </a:xfrm>
            </p:grpSpPr>
            <p:sp>
              <p:nvSpPr>
                <p:cNvPr id="96262" name="Rectangle 6"/>
                <p:cNvSpPr>
                  <a:spLocks noChangeArrowheads="1"/>
                </p:cNvSpPr>
                <p:nvPr/>
              </p:nvSpPr>
              <p:spPr bwMode="auto">
                <a:xfrm>
                  <a:off x="1005" y="921"/>
                  <a:ext cx="921" cy="748"/>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ð </a:t>
                  </a:r>
                  <a:r>
                    <a:rPr lang="en-US" sz="1600">
                      <a:cs typeface="Times New Roman" pitchFamily="18" charset="0"/>
                    </a:rPr>
                    <a:t>Le chèque ne comporte </a:t>
                  </a:r>
                  <a:r>
                    <a:rPr lang="en-US" sz="1600">
                      <a:latin typeface="Arial Narrow" pitchFamily="34" charset="0"/>
                      <a:cs typeface="Times New Roman" pitchFamily="18" charset="0"/>
                    </a:rPr>
                    <a:t>aucune désignationentre les deux barres</a:t>
                  </a:r>
                </a:p>
                <a:p>
                  <a:pPr eaLnBrk="0" hangingPunct="0"/>
                  <a:endParaRPr lang="en-US" sz="1600">
                    <a:latin typeface="Arial Narrow" pitchFamily="34" charset="0"/>
                  </a:endParaRPr>
                </a:p>
              </p:txBody>
            </p:sp>
            <p:sp>
              <p:nvSpPr>
                <p:cNvPr id="96273" name="Rectangle 17"/>
                <p:cNvSpPr>
                  <a:spLocks noChangeArrowheads="1"/>
                </p:cNvSpPr>
                <p:nvPr/>
              </p:nvSpPr>
              <p:spPr bwMode="auto">
                <a:xfrm>
                  <a:off x="977" y="921"/>
                  <a:ext cx="977" cy="748"/>
                </a:xfrm>
                <a:prstGeom prst="rect">
                  <a:avLst/>
                </a:prstGeom>
                <a:noFill/>
                <a:ln w="7">
                  <a:solidFill>
                    <a:srgbClr val="A0A0A0"/>
                  </a:solidFill>
                  <a:miter lim="800000"/>
                  <a:headEnd/>
                  <a:tailEnd/>
                </a:ln>
                <a:effectLst/>
              </p:spPr>
              <p:txBody>
                <a:bodyPr wrap="none"/>
                <a:lstStyle/>
                <a:p>
                  <a:endParaRPr lang="en-US"/>
                </a:p>
              </p:txBody>
            </p:sp>
          </p:grpSp>
          <p:grpSp>
            <p:nvGrpSpPr>
              <p:cNvPr id="96276" name="Group 20"/>
              <p:cNvGrpSpPr>
                <a:grpSpLocks/>
              </p:cNvGrpSpPr>
              <p:nvPr/>
            </p:nvGrpSpPr>
            <p:grpSpPr bwMode="auto">
              <a:xfrm>
                <a:off x="1954" y="921"/>
                <a:ext cx="1898" cy="748"/>
                <a:chOff x="1954" y="921"/>
                <a:chExt cx="1898" cy="748"/>
              </a:xfrm>
            </p:grpSpPr>
            <p:sp>
              <p:nvSpPr>
                <p:cNvPr id="96263" name="Rectangle 7"/>
                <p:cNvSpPr>
                  <a:spLocks noChangeArrowheads="1"/>
                </p:cNvSpPr>
                <p:nvPr/>
              </p:nvSpPr>
              <p:spPr bwMode="auto">
                <a:xfrm>
                  <a:off x="1982" y="921"/>
                  <a:ext cx="1842" cy="748"/>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ð </a:t>
                  </a:r>
                  <a:r>
                    <a:rPr lang="en-US" sz="1600">
                      <a:cs typeface="Times New Roman" pitchFamily="18" charset="0"/>
                    </a:rPr>
                    <a:t>Le chèque </a:t>
                  </a:r>
                  <a:r>
                    <a:rPr lang="en-US" sz="1600" i="1">
                      <a:latin typeface="Arial Narrow" pitchFamily="34" charset="0"/>
                      <a:cs typeface="Times New Roman" pitchFamily="18" charset="0"/>
                    </a:rPr>
                    <a:t>ne peut être payé que</a:t>
                  </a:r>
                  <a:endParaRPr lang="en-US" sz="1600">
                    <a:latin typeface="Arial Narrow" pitchFamily="34" charset="0"/>
                    <a:cs typeface="Times New Roman" pitchFamily="18" charset="0"/>
                  </a:endParaRPr>
                </a:p>
                <a:p>
                  <a:pPr eaLnBrk="0" hangingPunct="0"/>
                  <a:r>
                    <a:rPr lang="en-US" sz="1600" i="1">
                      <a:latin typeface="Arial Narrow" pitchFamily="34" charset="0"/>
                      <a:cs typeface="Times New Roman" pitchFamily="18" charset="0"/>
                    </a:rPr>
                    <a:t>par un établissement bancaire</a:t>
                  </a:r>
                  <a:endParaRPr lang="en-US" sz="1600">
                    <a:latin typeface="Arial Narrow" pitchFamily="34" charset="0"/>
                    <a:cs typeface="Times New Roman" pitchFamily="18" charset="0"/>
                  </a:endParaRPr>
                </a:p>
                <a:p>
                  <a:pPr eaLnBrk="0" hangingPunct="0"/>
                  <a:r>
                    <a:rPr lang="en-US" sz="1600">
                      <a:latin typeface="Arial Narrow" pitchFamily="34" charset="0"/>
                      <a:cs typeface="Times New Roman" pitchFamily="18" charset="0"/>
                    </a:rPr>
                    <a:t> </a:t>
                  </a:r>
                </a:p>
                <a:p>
                  <a:pPr eaLnBrk="0" hangingPunct="0"/>
                  <a:endParaRPr lang="en-US" sz="1600">
                    <a:latin typeface="Arial Narrow" pitchFamily="34" charset="0"/>
                  </a:endParaRPr>
                </a:p>
              </p:txBody>
            </p:sp>
            <p:sp>
              <p:nvSpPr>
                <p:cNvPr id="96275" name="Rectangle 19"/>
                <p:cNvSpPr>
                  <a:spLocks noChangeArrowheads="1"/>
                </p:cNvSpPr>
                <p:nvPr/>
              </p:nvSpPr>
              <p:spPr bwMode="auto">
                <a:xfrm>
                  <a:off x="1954" y="921"/>
                  <a:ext cx="1898" cy="748"/>
                </a:xfrm>
                <a:prstGeom prst="rect">
                  <a:avLst/>
                </a:prstGeom>
                <a:noFill/>
                <a:ln w="7">
                  <a:solidFill>
                    <a:srgbClr val="A0A0A0"/>
                  </a:solidFill>
                  <a:miter lim="800000"/>
                  <a:headEnd/>
                  <a:tailEnd/>
                </a:ln>
                <a:effectLst/>
              </p:spPr>
              <p:txBody>
                <a:bodyPr wrap="none"/>
                <a:lstStyle/>
                <a:p>
                  <a:endParaRPr lang="en-US"/>
                </a:p>
              </p:txBody>
            </p:sp>
          </p:grpSp>
          <p:grpSp>
            <p:nvGrpSpPr>
              <p:cNvPr id="96278" name="Group 22"/>
              <p:cNvGrpSpPr>
                <a:grpSpLocks/>
              </p:cNvGrpSpPr>
              <p:nvPr/>
            </p:nvGrpSpPr>
            <p:grpSpPr bwMode="auto">
              <a:xfrm>
                <a:off x="0" y="1669"/>
                <a:ext cx="977" cy="863"/>
                <a:chOff x="0" y="1669"/>
                <a:chExt cx="977" cy="863"/>
              </a:xfrm>
            </p:grpSpPr>
            <p:sp>
              <p:nvSpPr>
                <p:cNvPr id="96264" name="Rectangle 8"/>
                <p:cNvSpPr>
                  <a:spLocks noChangeArrowheads="1"/>
                </p:cNvSpPr>
                <p:nvPr/>
              </p:nvSpPr>
              <p:spPr bwMode="auto">
                <a:xfrm>
                  <a:off x="28" y="1669"/>
                  <a:ext cx="921" cy="863"/>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 </a:t>
                  </a:r>
                  <a:r>
                    <a:rPr lang="en-US" sz="1600">
                      <a:cs typeface="Times New Roman" pitchFamily="18" charset="0"/>
                    </a:rPr>
                    <a:t>Barrement</a:t>
                  </a:r>
                  <a:endParaRPr lang="en-US" sz="1600">
                    <a:latin typeface="Arial Narrow" pitchFamily="34" charset="0"/>
                    <a:cs typeface="Times New Roman" pitchFamily="18" charset="0"/>
                  </a:endParaRPr>
                </a:p>
                <a:p>
                  <a:pPr eaLnBrk="0" hangingPunct="0"/>
                  <a:r>
                    <a:rPr lang="en-US" sz="1600" i="1">
                      <a:latin typeface="Arial Narrow" pitchFamily="34" charset="0"/>
                      <a:cs typeface="Times New Roman" pitchFamily="18" charset="0"/>
                    </a:rPr>
                    <a:t>spécial</a:t>
                  </a:r>
                  <a:endParaRPr lang="en-US" sz="1600">
                    <a:latin typeface="Arial Narrow" pitchFamily="34" charset="0"/>
                    <a:cs typeface="Times New Roman" pitchFamily="18" charset="0"/>
                  </a:endParaRPr>
                </a:p>
                <a:p>
                  <a:pPr eaLnBrk="0" hangingPunct="0"/>
                  <a:r>
                    <a:rPr lang="en-US" sz="1600">
                      <a:latin typeface="Arial Narrow" pitchFamily="34" charset="0"/>
                      <a:cs typeface="Times New Roman" pitchFamily="18" charset="0"/>
                    </a:rPr>
                    <a:t> </a:t>
                  </a:r>
                </a:p>
                <a:p>
                  <a:pPr eaLnBrk="0" hangingPunct="0"/>
                  <a:endParaRPr lang="en-US" sz="1600">
                    <a:latin typeface="Arial Narrow" pitchFamily="34" charset="0"/>
                  </a:endParaRPr>
                </a:p>
              </p:txBody>
            </p:sp>
            <p:sp>
              <p:nvSpPr>
                <p:cNvPr id="96277" name="Rectangle 21"/>
                <p:cNvSpPr>
                  <a:spLocks noChangeArrowheads="1"/>
                </p:cNvSpPr>
                <p:nvPr/>
              </p:nvSpPr>
              <p:spPr bwMode="auto">
                <a:xfrm>
                  <a:off x="0" y="1669"/>
                  <a:ext cx="977" cy="863"/>
                </a:xfrm>
                <a:prstGeom prst="rect">
                  <a:avLst/>
                </a:prstGeom>
                <a:noFill/>
                <a:ln w="7">
                  <a:solidFill>
                    <a:srgbClr val="A0A0A0"/>
                  </a:solidFill>
                  <a:miter lim="800000"/>
                  <a:headEnd/>
                  <a:tailEnd/>
                </a:ln>
                <a:effectLst/>
              </p:spPr>
              <p:txBody>
                <a:bodyPr wrap="none"/>
                <a:lstStyle/>
                <a:p>
                  <a:endParaRPr lang="en-US"/>
                </a:p>
              </p:txBody>
            </p:sp>
          </p:grpSp>
          <p:grpSp>
            <p:nvGrpSpPr>
              <p:cNvPr id="96280" name="Group 24"/>
              <p:cNvGrpSpPr>
                <a:grpSpLocks/>
              </p:cNvGrpSpPr>
              <p:nvPr/>
            </p:nvGrpSpPr>
            <p:grpSpPr bwMode="auto">
              <a:xfrm>
                <a:off x="977" y="1669"/>
                <a:ext cx="977" cy="863"/>
                <a:chOff x="977" y="1669"/>
                <a:chExt cx="977" cy="863"/>
              </a:xfrm>
            </p:grpSpPr>
            <p:sp>
              <p:nvSpPr>
                <p:cNvPr id="96265" name="Rectangle 9"/>
                <p:cNvSpPr>
                  <a:spLocks noChangeArrowheads="1"/>
                </p:cNvSpPr>
                <p:nvPr/>
              </p:nvSpPr>
              <p:spPr bwMode="auto">
                <a:xfrm>
                  <a:off x="1005" y="1669"/>
                  <a:ext cx="921" cy="863"/>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ð </a:t>
                  </a:r>
                  <a:r>
                    <a:rPr lang="en-US" sz="1600">
                      <a:cs typeface="Times New Roman" pitchFamily="18" charset="0"/>
                    </a:rPr>
                    <a:t>Le nom d’un</a:t>
                  </a:r>
                  <a:endParaRPr lang="en-US" sz="1600">
                    <a:latin typeface="Arial Narrow" pitchFamily="34" charset="0"/>
                    <a:cs typeface="Times New Roman" pitchFamily="18" charset="0"/>
                  </a:endParaRPr>
                </a:p>
                <a:p>
                  <a:pPr eaLnBrk="0" hangingPunct="0"/>
                  <a:r>
                    <a:rPr lang="en-US" sz="1600">
                      <a:latin typeface="Arial Narrow" pitchFamily="34" charset="0"/>
                      <a:cs typeface="Times New Roman" pitchFamily="18" charset="0"/>
                    </a:rPr>
                    <a:t>établissement bancaire</a:t>
                  </a:r>
                </a:p>
                <a:p>
                  <a:pPr eaLnBrk="0" hangingPunct="0"/>
                  <a:r>
                    <a:rPr lang="en-US" sz="1600">
                      <a:latin typeface="Arial Narrow" pitchFamily="34" charset="0"/>
                      <a:cs typeface="Times New Roman" pitchFamily="18" charset="0"/>
                    </a:rPr>
                    <a:t>est inscrit entre les</a:t>
                  </a:r>
                </a:p>
                <a:p>
                  <a:pPr eaLnBrk="0" hangingPunct="0"/>
                  <a:r>
                    <a:rPr lang="en-US" sz="1600">
                      <a:latin typeface="Arial Narrow" pitchFamily="34" charset="0"/>
                      <a:cs typeface="Times New Roman" pitchFamily="18" charset="0"/>
                    </a:rPr>
                    <a:t>deux barres</a:t>
                  </a:r>
                </a:p>
                <a:p>
                  <a:pPr eaLnBrk="0" hangingPunct="0"/>
                  <a:endParaRPr lang="en-US" sz="1600">
                    <a:latin typeface="Arial Narrow" pitchFamily="34" charset="0"/>
                  </a:endParaRPr>
                </a:p>
              </p:txBody>
            </p:sp>
            <p:sp>
              <p:nvSpPr>
                <p:cNvPr id="96279" name="Rectangle 23"/>
                <p:cNvSpPr>
                  <a:spLocks noChangeArrowheads="1"/>
                </p:cNvSpPr>
                <p:nvPr/>
              </p:nvSpPr>
              <p:spPr bwMode="auto">
                <a:xfrm>
                  <a:off x="977" y="1669"/>
                  <a:ext cx="977" cy="863"/>
                </a:xfrm>
                <a:prstGeom prst="rect">
                  <a:avLst/>
                </a:prstGeom>
                <a:noFill/>
                <a:ln w="7">
                  <a:solidFill>
                    <a:srgbClr val="A0A0A0"/>
                  </a:solidFill>
                  <a:miter lim="800000"/>
                  <a:headEnd/>
                  <a:tailEnd/>
                </a:ln>
                <a:effectLst/>
              </p:spPr>
              <p:txBody>
                <a:bodyPr wrap="none"/>
                <a:lstStyle/>
                <a:p>
                  <a:endParaRPr lang="en-US"/>
                </a:p>
              </p:txBody>
            </p:sp>
          </p:grpSp>
          <p:grpSp>
            <p:nvGrpSpPr>
              <p:cNvPr id="96282" name="Group 26"/>
              <p:cNvGrpSpPr>
                <a:grpSpLocks/>
              </p:cNvGrpSpPr>
              <p:nvPr/>
            </p:nvGrpSpPr>
            <p:grpSpPr bwMode="auto">
              <a:xfrm>
                <a:off x="1954" y="1669"/>
                <a:ext cx="1898" cy="863"/>
                <a:chOff x="1954" y="1669"/>
                <a:chExt cx="1898" cy="863"/>
              </a:xfrm>
            </p:grpSpPr>
            <p:sp>
              <p:nvSpPr>
                <p:cNvPr id="96266" name="Rectangle 10"/>
                <p:cNvSpPr>
                  <a:spLocks noChangeArrowheads="1"/>
                </p:cNvSpPr>
                <p:nvPr/>
              </p:nvSpPr>
              <p:spPr bwMode="auto">
                <a:xfrm>
                  <a:off x="1982" y="1669"/>
                  <a:ext cx="1842" cy="863"/>
                </a:xfrm>
                <a:prstGeom prst="rect">
                  <a:avLst/>
                </a:prstGeom>
                <a:noFill/>
                <a:ln w="9525">
                  <a:noFill/>
                  <a:miter lim="800000"/>
                  <a:headEnd/>
                  <a:tailEnd/>
                </a:ln>
                <a:effectLst/>
              </p:spPr>
              <p:txBody>
                <a:bodyPr/>
                <a:lstStyle/>
                <a:p>
                  <a:r>
                    <a:rPr lang="en-US" sz="1600">
                      <a:latin typeface="Wingdings" pitchFamily="2" charset="2"/>
                      <a:cs typeface="Times New Roman" pitchFamily="18" charset="0"/>
                    </a:rPr>
                    <a:t>ð </a:t>
                  </a:r>
                  <a:r>
                    <a:rPr lang="en-US" sz="1600">
                      <a:cs typeface="Times New Roman" pitchFamily="18" charset="0"/>
                    </a:rPr>
                    <a:t>Le chèque </a:t>
                  </a:r>
                  <a:r>
                    <a:rPr lang="en-US" sz="1600" i="1">
                      <a:latin typeface="Arial Narrow" pitchFamily="34" charset="0"/>
                      <a:cs typeface="Times New Roman" pitchFamily="18" charset="0"/>
                    </a:rPr>
                    <a:t>ne peut être payé que</a:t>
                  </a:r>
                  <a:endParaRPr lang="en-US" sz="1600">
                    <a:latin typeface="Arial Narrow" pitchFamily="34" charset="0"/>
                    <a:cs typeface="Times New Roman" pitchFamily="18" charset="0"/>
                  </a:endParaRPr>
                </a:p>
                <a:p>
                  <a:pPr eaLnBrk="0" hangingPunct="0"/>
                  <a:r>
                    <a:rPr lang="en-US" sz="1600" i="1">
                      <a:latin typeface="Arial Narrow" pitchFamily="34" charset="0"/>
                      <a:cs typeface="Times New Roman" pitchFamily="18" charset="0"/>
                    </a:rPr>
                    <a:t>par le banquier désign</a:t>
                  </a:r>
                  <a:r>
                    <a:rPr lang="en-US" sz="1600">
                      <a:latin typeface="Arial Narrow" pitchFamily="34" charset="0"/>
                      <a:cs typeface="Times New Roman" pitchFamily="18" charset="0"/>
                    </a:rPr>
                    <a:t>é.</a:t>
                  </a:r>
                  <a:endParaRPr lang="en-US" sz="1600">
                    <a:latin typeface="Arial Narrow" pitchFamily="34" charset="0"/>
                  </a:endParaRPr>
                </a:p>
              </p:txBody>
            </p:sp>
            <p:sp>
              <p:nvSpPr>
                <p:cNvPr id="96281" name="Rectangle 25"/>
                <p:cNvSpPr>
                  <a:spLocks noChangeArrowheads="1"/>
                </p:cNvSpPr>
                <p:nvPr/>
              </p:nvSpPr>
              <p:spPr bwMode="auto">
                <a:xfrm>
                  <a:off x="1954" y="1669"/>
                  <a:ext cx="1898" cy="863"/>
                </a:xfrm>
                <a:prstGeom prst="rect">
                  <a:avLst/>
                </a:prstGeom>
                <a:noFill/>
                <a:ln w="7">
                  <a:solidFill>
                    <a:srgbClr val="A0A0A0"/>
                  </a:solidFill>
                  <a:miter lim="800000"/>
                  <a:headEnd/>
                  <a:tailEnd/>
                </a:ln>
                <a:effectLst/>
              </p:spPr>
              <p:txBody>
                <a:bodyPr wrap="none"/>
                <a:lstStyle/>
                <a:p>
                  <a:endParaRPr lang="en-US"/>
                </a:p>
              </p:txBody>
            </p:sp>
          </p:grpSp>
        </p:grpSp>
        <p:sp>
          <p:nvSpPr>
            <p:cNvPr id="96284" name="Rectangle 28"/>
            <p:cNvSpPr>
              <a:spLocks noChangeArrowheads="1"/>
            </p:cNvSpPr>
            <p:nvPr/>
          </p:nvSpPr>
          <p:spPr bwMode="auto">
            <a:xfrm>
              <a:off x="-3" y="400"/>
              <a:ext cx="3858" cy="2135"/>
            </a:xfrm>
            <a:prstGeom prst="rect">
              <a:avLst/>
            </a:prstGeom>
            <a:noFill/>
            <a:ln w="9525">
              <a:solidFill>
                <a:srgbClr val="A0A0A0"/>
              </a:solidFill>
              <a:miter lim="800000"/>
              <a:headEnd/>
              <a:tailEnd/>
            </a:ln>
            <a:effectLst/>
          </p:spPr>
          <p:txBody>
            <a:bodyPr wrap="none"/>
            <a:lstStyle/>
            <a:p>
              <a:endParaRPr lang="en-US"/>
            </a:p>
          </p:txBody>
        </p:sp>
      </p:grpSp>
      <p:sp>
        <p:nvSpPr>
          <p:cNvPr id="96286" name="Rectangle 30"/>
          <p:cNvSpPr>
            <a:spLocks noChangeArrowheads="1"/>
          </p:cNvSpPr>
          <p:nvPr/>
        </p:nvSpPr>
        <p:spPr bwMode="auto">
          <a:xfrm>
            <a:off x="3175" y="5121275"/>
            <a:ext cx="9144000" cy="639763"/>
          </a:xfrm>
          <a:prstGeom prst="rect">
            <a:avLst/>
          </a:prstGeom>
          <a:noFill/>
          <a:ln w="9525">
            <a:noFill/>
            <a:miter lim="800000"/>
            <a:headEnd/>
            <a:tailEnd/>
          </a:ln>
          <a:effectLst/>
        </p:spPr>
        <p:txBody>
          <a:bodyPr>
            <a:spAutoFit/>
          </a:bodyPr>
          <a:lstStyle/>
          <a:p>
            <a:r>
              <a:rPr lang="en-US" sz="1200">
                <a:latin typeface="Wingdings" pitchFamily="2" charset="2"/>
                <a:cs typeface="Times New Roman" pitchFamily="18" charset="0"/>
              </a:rPr>
              <a:t> </a:t>
            </a:r>
            <a:endParaRPr lang="en-US" sz="1200">
              <a:cs typeface="Times New Roman" pitchFamily="18" charset="0"/>
            </a:endParaRPr>
          </a:p>
          <a:p>
            <a:pPr eaLnBrk="0" hangingPunct="0"/>
            <a:endParaRPr lang="en-US">
              <a:latin typeface="Arial Narrow"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81000" y="457200"/>
            <a:ext cx="8545513" cy="61722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Remarque :</a:t>
            </a:r>
            <a:br>
              <a:rPr lang="fr-FR">
                <a:cs typeface="Times New Roman" pitchFamily="18" charset="0"/>
              </a:rPr>
            </a:br>
            <a:r>
              <a:rPr lang="fr-FR">
                <a:cs typeface="Times New Roman" pitchFamily="18" charset="0"/>
              </a:rPr>
              <a:t>Le barrement général peut être transformé en barrement spécial, mais le barrement spécial ne peut être transformé en barrement spécial (article 280 du code de commerce).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54113" y="457200"/>
            <a:ext cx="7772400" cy="6096000"/>
          </a:xfrm>
        </p:spPr>
        <p:txBody>
          <a:bodyPr/>
          <a:lstStyle/>
          <a:p>
            <a:r>
              <a:rPr lang="fr-FR" b="1" i="1">
                <a:cs typeface="Times New Roman" pitchFamily="18" charset="0"/>
              </a:rPr>
              <a:t>I. L’EMISSION DU CHEQUE :</a:t>
            </a:r>
            <a:endParaRPr lang="fr-FR">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154113" y="457200"/>
            <a:ext cx="7772400" cy="6400800"/>
          </a:xfrm>
        </p:spPr>
        <p:txBody>
          <a:bodyPr/>
          <a:lstStyle/>
          <a:p>
            <a:r>
              <a:rPr lang="fr-FR" b="1" i="1">
                <a:cs typeface="Times New Roman" pitchFamily="18" charset="0"/>
              </a:rPr>
              <a:t>2. Le chèque certifié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457200"/>
            <a:ext cx="8469313" cy="60960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Pour s’assurer du règlement du chèque lors de sa présentation au paiement dans le délai de prescription légale de certification (20 jours), le bénéficiaire peut exiger du tireur de faire certifier le chèque auprès de la banque tirée.</a:t>
            </a:r>
            <a:r>
              <a:rPr lang="fr-F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04800" y="457200"/>
            <a:ext cx="8621713" cy="6172200"/>
          </a:xfrm>
        </p:spPr>
        <p:txBody>
          <a:bodyPr/>
          <a:lstStyle/>
          <a:p>
            <a:pPr algn="l"/>
            <a:r>
              <a:rPr lang="fr-FR" sz="4000">
                <a:cs typeface="Times New Roman" pitchFamily="18" charset="0"/>
              </a:rPr>
              <a:t/>
            </a:r>
            <a:br>
              <a:rPr lang="fr-FR" sz="4000">
                <a:cs typeface="Times New Roman" pitchFamily="18" charset="0"/>
              </a:rPr>
            </a:br>
            <a:r>
              <a:rPr lang="fr-FR" sz="4000">
                <a:cs typeface="Times New Roman" pitchFamily="18" charset="0"/>
              </a:rPr>
              <a:t>Pour cela, elle appose la griffe de certification sur le chèque comportant :</a:t>
            </a:r>
            <a:br>
              <a:rPr lang="fr-FR" sz="4000">
                <a:cs typeface="Times New Roman" pitchFamily="18" charset="0"/>
              </a:rPr>
            </a:br>
            <a:r>
              <a:rPr lang="fr-FR" sz="4000">
                <a:latin typeface="Wingdings" pitchFamily="2" charset="2"/>
                <a:cs typeface="Times New Roman" pitchFamily="18" charset="0"/>
              </a:rPr>
              <a:t>µ </a:t>
            </a:r>
            <a:r>
              <a:rPr lang="fr-FR" sz="4000">
                <a:cs typeface="Times New Roman" pitchFamily="18" charset="0"/>
              </a:rPr>
              <a:t>la signature de l’établissement bancaire</a:t>
            </a:r>
            <a:br>
              <a:rPr lang="fr-FR" sz="4000">
                <a:cs typeface="Times New Roman" pitchFamily="18" charset="0"/>
              </a:rPr>
            </a:br>
            <a:r>
              <a:rPr lang="fr-FR" sz="4000">
                <a:latin typeface="Wingdings" pitchFamily="2" charset="2"/>
                <a:cs typeface="Times New Roman" pitchFamily="18" charset="0"/>
              </a:rPr>
              <a:t>µ </a:t>
            </a:r>
            <a:r>
              <a:rPr lang="fr-FR" sz="4000">
                <a:cs typeface="Times New Roman" pitchFamily="18" charset="0"/>
              </a:rPr>
              <a:t>toutes les mentions relatives à la certification, à sa date, au montant pour lequel le chèque a été établi et la désignation de l’établissement tiré.</a:t>
            </a:r>
            <a:r>
              <a:rPr lang="fr-FR" sz="40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457200"/>
            <a:ext cx="8240713" cy="6400800"/>
          </a:xfrm>
        </p:spPr>
        <p:txBody>
          <a:bodyPr/>
          <a:lstStyle/>
          <a:p>
            <a:pPr algn="l"/>
            <a:r>
              <a:rPr lang="fr-FR">
                <a:cs typeface="Times New Roman" pitchFamily="18" charset="0"/>
              </a:rPr>
              <a:t>Ces mentions sont apposées au moyen d’un procédé mécanique de marquage ou d’impression  offrant toute garantie de sécurité.</a:t>
            </a:r>
            <a:br>
              <a:rPr lang="fr-FR">
                <a:cs typeface="Times New Roman" pitchFamily="18" charset="0"/>
              </a:rPr>
            </a:br>
            <a:endParaRPr lang="fr-FR">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La certification du chèque, en pratique, est libellée comme suit :</a:t>
            </a:r>
            <a:br>
              <a:rPr lang="fr-FR">
                <a:cs typeface="Times New Roman" pitchFamily="18" charset="0"/>
              </a:rPr>
            </a:br>
            <a:endParaRPr lang="fr-FR">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54113" y="457200"/>
            <a:ext cx="7772400" cy="6096000"/>
          </a:xfrm>
        </p:spPr>
        <p:txBody>
          <a:bodyPr/>
          <a:lstStyle/>
          <a:p>
            <a:pPr algn="l"/>
            <a:r>
              <a:rPr lang="fr-FR" sz="3200">
                <a:cs typeface="Times New Roman" pitchFamily="18" charset="0"/>
              </a:rPr>
              <a:t/>
            </a:r>
            <a:br>
              <a:rPr lang="fr-FR" sz="3200">
                <a:cs typeface="Times New Roman" pitchFamily="18" charset="0"/>
              </a:rPr>
            </a:br>
            <a:r>
              <a:rPr lang="fr-FR" sz="3200">
                <a:cs typeface="Times New Roman" pitchFamily="18" charset="0"/>
              </a:rPr>
              <a:t/>
            </a:r>
            <a:br>
              <a:rPr lang="fr-FR" sz="3200">
                <a:cs typeface="Times New Roman" pitchFamily="18" charset="0"/>
              </a:rPr>
            </a:br>
            <a:r>
              <a:rPr lang="fr-FR" sz="3200">
                <a:cs typeface="Times New Roman" pitchFamily="18" charset="0"/>
              </a:rPr>
              <a:t> « Chèque certifié sous le n° …… conformément aux dispositions du Dahir du 01.08.96 portant loi n° 15-95 formant code de commerce.</a:t>
            </a:r>
            <a:br>
              <a:rPr lang="fr-FR" sz="3200">
                <a:cs typeface="Times New Roman" pitchFamily="18" charset="0"/>
              </a:rPr>
            </a:br>
            <a:r>
              <a:rPr lang="fr-FR" sz="3200">
                <a:cs typeface="Times New Roman" pitchFamily="18" charset="0"/>
              </a:rPr>
              <a:t>- pour ………. Dh</a:t>
            </a:r>
            <a:br>
              <a:rPr lang="fr-FR" sz="3200">
                <a:cs typeface="Times New Roman" pitchFamily="18" charset="0"/>
              </a:rPr>
            </a:br>
            <a:r>
              <a:rPr lang="fr-FR" sz="3200">
                <a:cs typeface="Times New Roman" pitchFamily="18" charset="0"/>
              </a:rPr>
              <a:t>- date de validité : date de certification + 20 jours</a:t>
            </a:r>
            <a:br>
              <a:rPr lang="fr-FR" sz="3200">
                <a:cs typeface="Times New Roman" pitchFamily="18" charset="0"/>
              </a:rPr>
            </a:br>
            <a:r>
              <a:rPr lang="fr-FR" sz="3200">
                <a:cs typeface="Times New Roman" pitchFamily="18" charset="0"/>
              </a:rPr>
              <a:t>- le…. /…. /…. »</a:t>
            </a:r>
            <a:br>
              <a:rPr lang="fr-FR" sz="3200">
                <a:cs typeface="Times New Roman" pitchFamily="18" charset="0"/>
              </a:rPr>
            </a:br>
            <a:r>
              <a:rPr lang="fr-FR" sz="3200">
                <a:cs typeface="Times New Roman" pitchFamily="18" charset="0"/>
              </a:rPr>
              <a:t>- Banque …………….. Agence ………………….</a:t>
            </a:r>
            <a:br>
              <a:rPr lang="fr-FR" sz="3200">
                <a:cs typeface="Times New Roman" pitchFamily="18" charset="0"/>
              </a:rPr>
            </a:br>
            <a:r>
              <a:rPr lang="fr-FR" sz="3200">
                <a:cs typeface="Times New Roman" pitchFamily="18" charset="0"/>
              </a:rPr>
              <a:t>suivie de deux signatures autorisées de l’agence bancaire.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457200"/>
            <a:ext cx="8240713" cy="61722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La certification entraîne un blocage de la provision du chèque, sous la responsabilité du tiré, jusqu’à l’expiration du délai de présentation au paiement fixé à 20 jours (article 242 du code de commerce).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154113" y="457200"/>
            <a:ext cx="7772400" cy="6096000"/>
          </a:xfrm>
        </p:spPr>
        <p:txBody>
          <a:bodyPr/>
          <a:lstStyle/>
          <a:p>
            <a:r>
              <a:rPr lang="fr-FR" b="1" i="1">
                <a:cs typeface="Times New Roman" pitchFamily="18" charset="0"/>
              </a:rPr>
              <a:t>II. LA CIRCULATION DU CHEQUE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838200" y="457200"/>
            <a:ext cx="8088313" cy="6172200"/>
          </a:xfrm>
        </p:spPr>
        <p:txBody>
          <a:bodyPr/>
          <a:lstStyle/>
          <a:p>
            <a:pPr algn="l"/>
            <a:r>
              <a:rPr lang="fr-FR">
                <a:cs typeface="Times New Roman" pitchFamily="18" charset="0"/>
              </a:rPr>
              <a:t>Les modalités de circulation du chèque émis diffèrent selon sa forme :</a:t>
            </a:r>
            <a:br>
              <a:rPr lang="fr-FR">
                <a:cs typeface="Times New Roman" pitchFamily="18" charset="0"/>
              </a:rPr>
            </a:br>
            <a:endParaRPr lang="fr-FR">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457200"/>
            <a:ext cx="8545513" cy="6172200"/>
          </a:xfrm>
        </p:spPr>
        <p:txBody>
          <a:bodyPr/>
          <a:lstStyle/>
          <a:p>
            <a:pPr algn="l"/>
            <a:r>
              <a:rPr lang="fr-FR" b="1">
                <a:cs typeface="Times New Roman" pitchFamily="18" charset="0"/>
              </a:rPr>
              <a:t>1. Chèque « au porteur » :</a:t>
            </a:r>
            <a:r>
              <a:rPr lang="fr-FR">
                <a:cs typeface="Times New Roman" pitchFamily="18" charset="0"/>
              </a:rPr>
              <a:t/>
            </a:r>
            <a:br>
              <a:rPr lang="fr-FR">
                <a:cs typeface="Times New Roman" pitchFamily="18" charset="0"/>
              </a:rPr>
            </a:br>
            <a:r>
              <a:rPr lang="fr-FR">
                <a:cs typeface="Times New Roman" pitchFamily="18" charset="0"/>
              </a:rPr>
              <a:t>Le chèque émis avec la mention « au porteur » ou sans indication du bénéficiaire est un chèque pouvant </a:t>
            </a:r>
            <a:r>
              <a:rPr lang="fr-FR" i="1">
                <a:cs typeface="Times New Roman" pitchFamily="18" charset="0"/>
              </a:rPr>
              <a:t>circuler par simple transmission matérielle </a:t>
            </a:r>
            <a:r>
              <a:rPr lang="fr-FR">
                <a:cs typeface="Times New Roman" pitchFamily="18" charset="0"/>
              </a:rPr>
              <a:t>(remise).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En tant qu’instrument de paiement, le chèque obéit à des règles précises régissant son émission.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457200"/>
            <a:ext cx="8240713" cy="6096000"/>
          </a:xfrm>
        </p:spPr>
        <p:txBody>
          <a:bodyPr/>
          <a:lstStyle/>
          <a:p>
            <a:pPr algn="l"/>
            <a:r>
              <a:rPr lang="fr-FR" b="1">
                <a:cs typeface="Times New Roman" pitchFamily="18" charset="0"/>
              </a:rPr>
              <a:t/>
            </a:r>
            <a:br>
              <a:rPr lang="fr-FR" b="1">
                <a:cs typeface="Times New Roman" pitchFamily="18" charset="0"/>
              </a:rPr>
            </a:br>
            <a:r>
              <a:rPr lang="fr-FR" b="1">
                <a:cs typeface="Times New Roman" pitchFamily="18" charset="0"/>
              </a:rPr>
              <a:t>2. Chèque « à ordre » ou « à personne déterminée » :</a:t>
            </a:r>
            <a:r>
              <a:rPr lang="fr-FR">
                <a:cs typeface="Times New Roman" pitchFamily="18" charset="0"/>
              </a:rPr>
              <a:t/>
            </a:r>
            <a:br>
              <a:rPr lang="fr-FR">
                <a:cs typeface="Times New Roman" pitchFamily="18" charset="0"/>
              </a:rPr>
            </a:br>
            <a:r>
              <a:rPr lang="fr-FR">
                <a:cs typeface="Times New Roman" pitchFamily="18" charset="0"/>
              </a:rPr>
              <a:t>Conformément à l’article 252 du code de commerce, le chèque « à ordre » est un chèque nominatif qui </a:t>
            </a:r>
            <a:r>
              <a:rPr lang="fr-FR" i="1">
                <a:cs typeface="Times New Roman" pitchFamily="18" charset="0"/>
              </a:rPr>
              <a:t>se transmet par la voie de l’endossement </a:t>
            </a:r>
            <a:r>
              <a:rPr lang="fr-FR">
                <a:cs typeface="Times New Roman" pitchFamily="18" charset="0"/>
              </a:rPr>
              <a:t>(signature du chèque au verso)</a:t>
            </a:r>
            <a:r>
              <a:rPr lang="fr-F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154113" y="457200"/>
            <a:ext cx="7772400" cy="6096000"/>
          </a:xfrm>
        </p:spPr>
        <p:txBody>
          <a:bodyPr/>
          <a:lstStyle/>
          <a:p>
            <a:r>
              <a:rPr lang="fr-FR" b="1" i="1">
                <a:cs typeface="Times New Roman" pitchFamily="18" charset="0"/>
              </a:rPr>
              <a:t>III. LE PAIEMENT DU CHEQUE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838200" y="457200"/>
            <a:ext cx="8088313" cy="6172200"/>
          </a:xfrm>
        </p:spPr>
        <p:txBody>
          <a:bodyPr/>
          <a:lstStyle/>
          <a:p>
            <a:r>
              <a:rPr lang="fr-FR" b="1">
                <a:cs typeface="Times New Roman" pitchFamily="18" charset="0"/>
              </a:rPr>
              <a:t>1. Délai de présentation du chèque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81000" y="457200"/>
            <a:ext cx="8545513" cy="60960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Etant un instrument de paiement à vue, le délai prévu par la loi pour consacrer la plénitude des effets du chèque sont très brefs. Le délai de présentation prévu est de :</a:t>
            </a:r>
            <a:br>
              <a:rPr lang="fr-FR">
                <a:cs typeface="Times New Roman" pitchFamily="18" charset="0"/>
              </a:rPr>
            </a:br>
            <a:endParaRPr lang="fr-FR">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09600" y="457200"/>
            <a:ext cx="8316913" cy="6400800"/>
          </a:xfrm>
        </p:spPr>
        <p:txBody>
          <a:bodyPr/>
          <a:lstStyle/>
          <a:p>
            <a:pPr algn="l"/>
            <a:r>
              <a:rPr lang="fr-FR">
                <a:latin typeface="MonotypeSorts" charset="0"/>
                <a:cs typeface="Times New Roman" pitchFamily="18" charset="0"/>
              </a:rPr>
              <a:t>* </a:t>
            </a:r>
            <a:r>
              <a:rPr lang="fr-FR" b="1">
                <a:cs typeface="Times New Roman" pitchFamily="18" charset="0"/>
              </a:rPr>
              <a:t>vingt jours </a:t>
            </a:r>
            <a:r>
              <a:rPr lang="fr-FR">
                <a:cs typeface="Times New Roman" pitchFamily="18" charset="0"/>
              </a:rPr>
              <a:t>(au lieu de 8) pour les chèques émis et payables au Maroc ;</a:t>
            </a:r>
            <a:br>
              <a:rPr lang="fr-FR">
                <a:cs typeface="Times New Roman" pitchFamily="18" charset="0"/>
              </a:rPr>
            </a:br>
            <a:r>
              <a:rPr lang="fr-FR">
                <a:latin typeface="Times New Roman" pitchFamily="18" charset="0"/>
                <a:cs typeface="Times New Roman" pitchFamily="18" charset="0"/>
              </a:rPr>
              <a:t>*</a:t>
            </a:r>
            <a:r>
              <a:rPr lang="fr-FR">
                <a:latin typeface="MonotypeSorts" charset="0"/>
                <a:cs typeface="Times New Roman" pitchFamily="18" charset="0"/>
              </a:rPr>
              <a:t> </a:t>
            </a:r>
            <a:r>
              <a:rPr lang="fr-FR" b="1">
                <a:cs typeface="Times New Roman" pitchFamily="18" charset="0"/>
              </a:rPr>
              <a:t>soixante jours </a:t>
            </a:r>
            <a:r>
              <a:rPr lang="fr-FR">
                <a:cs typeface="Times New Roman" pitchFamily="18" charset="0"/>
              </a:rPr>
              <a:t>pour les chèques émis hors du Maroc et payables au Maroc.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Ces délais commencent à courir à partir du jour porté sur le chèque comme date d’émission</a:t>
            </a:r>
            <a:br>
              <a:rPr lang="fr-FR">
                <a:cs typeface="Times New Roman" pitchFamily="18" charset="0"/>
              </a:rPr>
            </a:br>
            <a:r>
              <a:rPr lang="fr-FR">
                <a:cs typeface="Times New Roman" pitchFamily="18" charset="0"/>
              </a:rPr>
              <a:t>(Article 268 du code de commerce).</a:t>
            </a:r>
            <a:br>
              <a:rPr lang="fr-FR">
                <a:cs typeface="Times New Roman" pitchFamily="18" charset="0"/>
              </a:rPr>
            </a:br>
            <a:endParaRPr lang="fr-FR">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533400" y="457200"/>
            <a:ext cx="8393113" cy="61722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La sanction de ce délai consiste en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la disparition du recours du porteur contre les tiers garants, notamment les endosseurs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la fin du blocage de la provision du chèque certifié (celle-ci n’étant bloquée que durant le délai de présentation).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457200"/>
            <a:ext cx="8240713" cy="6172200"/>
          </a:xfrm>
        </p:spPr>
        <p:txBody>
          <a:bodyPr/>
          <a:lstStyle/>
          <a:p>
            <a:pPr algn="l"/>
            <a:r>
              <a:rPr lang="fr-FR">
                <a:cs typeface="Times New Roman" pitchFamily="18" charset="0"/>
              </a:rPr>
              <a:t>Mais, le tiré doit payer même après l’expiration du délai de présentation (Article 271 du code de commerce).</a:t>
            </a:r>
            <a:br>
              <a:rPr lang="fr-FR">
                <a:cs typeface="Times New Roman" pitchFamily="18" charset="0"/>
              </a:rPr>
            </a:br>
            <a:endParaRPr lang="fr-FR">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154113" y="457200"/>
            <a:ext cx="7772400" cy="6400800"/>
          </a:xfrm>
        </p:spPr>
        <p:txBody>
          <a:bodyPr/>
          <a:lstStyle/>
          <a:p>
            <a:r>
              <a:rPr lang="fr-FR" b="1">
                <a:cs typeface="Times New Roman" pitchFamily="18" charset="0"/>
              </a:rPr>
              <a:t>2. Délai de validité du chèque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Le délai de validité du chèque est d</a:t>
            </a:r>
            <a:r>
              <a:rPr lang="fr-FR" b="1">
                <a:cs typeface="Times New Roman" pitchFamily="18" charset="0"/>
              </a:rPr>
              <a:t>’un an à partir de l’expiration du délai de</a:t>
            </a:r>
            <a:r>
              <a:rPr lang="fr-FR">
                <a:cs typeface="Times New Roman" pitchFamily="18" charset="0"/>
              </a:rPr>
              <a:t> </a:t>
            </a:r>
            <a:r>
              <a:rPr lang="fr-FR" b="1">
                <a:cs typeface="Times New Roman" pitchFamily="18" charset="0"/>
              </a:rPr>
              <a:t>présentation </a:t>
            </a:r>
            <a:r>
              <a:rPr lang="fr-FR">
                <a:cs typeface="Times New Roman" pitchFamily="18" charset="0"/>
              </a:rPr>
              <a:t>(article 295 du code de commerce).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54113" y="457200"/>
            <a:ext cx="7772400" cy="6400800"/>
          </a:xfrm>
        </p:spPr>
        <p:txBody>
          <a:bodyPr/>
          <a:lstStyle/>
          <a:p>
            <a:r>
              <a:rPr lang="fr-FR" b="1">
                <a:cs typeface="Times New Roman" pitchFamily="18" charset="0"/>
              </a:rPr>
              <a:t>Caractéristiques du chèque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154113" y="457200"/>
            <a:ext cx="7772400" cy="6172200"/>
          </a:xfrm>
        </p:spPr>
        <p:txBody>
          <a:bodyPr/>
          <a:lstStyle/>
          <a:p>
            <a:pPr algn="l"/>
            <a:r>
              <a:rPr lang="fr-FR">
                <a:cs typeface="Times New Roman" pitchFamily="18" charset="0"/>
              </a:rPr>
              <a:t>Au delà de ce délai, la banque peut refuser le paiement du chèque. Mais, dans ce cas, la créance n’est pas éteinte et le porteur conserve un recours contre le signataire.</a:t>
            </a:r>
            <a:r>
              <a:rPr lang="fr-F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154113" y="457200"/>
            <a:ext cx="7772400" cy="6172200"/>
          </a:xfrm>
        </p:spPr>
        <p:txBody>
          <a:bodyPr/>
          <a:lstStyle/>
          <a:p>
            <a:pPr algn="l"/>
            <a:r>
              <a:rPr lang="fr-FR">
                <a:cs typeface="Times New Roman" pitchFamily="18" charset="0"/>
              </a:rPr>
              <a:t>Le chèque sera alors considéré comme une reconnaissance de dette pouvant être utilisé comme moyen de preuve pour engager une action en paiement.</a:t>
            </a:r>
            <a:br>
              <a:rPr lang="fr-FR">
                <a:cs typeface="Times New Roman" pitchFamily="18" charset="0"/>
              </a:rPr>
            </a:br>
            <a:endParaRPr lang="fr-FR">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154113" y="457200"/>
            <a:ext cx="7772400" cy="6172200"/>
          </a:xfrm>
        </p:spPr>
        <p:txBody>
          <a:bodyPr/>
          <a:lstStyle/>
          <a:p>
            <a:r>
              <a:rPr lang="fr-FR" b="1">
                <a:cs typeface="Times New Roman" pitchFamily="18" charset="0"/>
              </a:rPr>
              <a:t>3. Opposition au paiement d’un chèque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09600" y="457200"/>
            <a:ext cx="8316913" cy="6096000"/>
          </a:xfrm>
        </p:spPr>
        <p:txBody>
          <a:bodyPr/>
          <a:lstStyle/>
          <a:p>
            <a:pPr algn="l"/>
            <a:r>
              <a:rPr lang="fr-FR">
                <a:cs typeface="Times New Roman" pitchFamily="18" charset="0"/>
              </a:rPr>
              <a:t>Le tireur ne peut faire opposition au paiement du chèque, et donc empêcher le paiement du chèque remis à son vendeur, que dans les cas suivants (article 271 du code de commerce)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81000" y="457200"/>
            <a:ext cx="8545513" cy="6400800"/>
          </a:xfrm>
        </p:spPr>
        <p:txBody>
          <a:bodyPr/>
          <a:lstStyle/>
          <a:p>
            <a:pPr algn="l"/>
            <a:r>
              <a:rPr lang="fr-FR">
                <a:latin typeface="MonotypeSorts" charset="0"/>
                <a:cs typeface="Times New Roman" pitchFamily="18" charset="0"/>
              </a:rPr>
              <a:t/>
            </a:r>
            <a:br>
              <a:rPr lang="fr-FR">
                <a:latin typeface="MonotypeSorts" charset="0"/>
                <a:cs typeface="Times New Roman" pitchFamily="18" charset="0"/>
              </a:rPr>
            </a:br>
            <a:r>
              <a:rPr lang="fr-FR">
                <a:latin typeface="MonotypeSorts" charset="0"/>
                <a:cs typeface="Times New Roman" pitchFamily="18" charset="0"/>
              </a:rPr>
              <a:t/>
            </a:r>
            <a:br>
              <a:rPr lang="fr-FR">
                <a:latin typeface="MonotypeSorts" charset="0"/>
                <a:cs typeface="Times New Roman" pitchFamily="18" charset="0"/>
              </a:rPr>
            </a:br>
            <a:r>
              <a:rPr lang="fr-FR">
                <a:latin typeface="MonotypeSorts" charset="0"/>
                <a:cs typeface="Times New Roman" pitchFamily="18" charset="0"/>
              </a:rPr>
              <a:t>* </a:t>
            </a:r>
            <a:r>
              <a:rPr lang="fr-FR">
                <a:cs typeface="Times New Roman" pitchFamily="18" charset="0"/>
              </a:rPr>
              <a:t>Perte du chèque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Vol du chèque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Utilisation frauduleuse du chèque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Falsification du chèque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Déclaration du porteur en état de redressement ou de liquidation judiciaire.</a:t>
            </a:r>
            <a:br>
              <a:rPr lang="fr-FR">
                <a:cs typeface="Times New Roman" pitchFamily="18" charset="0"/>
              </a:rPr>
            </a:br>
            <a:endParaRPr lang="fr-FR">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Le tireur doit immédiatement confirmer son opposition au paiement par écrit (quel que soit le</a:t>
            </a:r>
            <a:br>
              <a:rPr lang="fr-FR">
                <a:cs typeface="Times New Roman" pitchFamily="18" charset="0"/>
              </a:rPr>
            </a:br>
            <a:r>
              <a:rPr lang="fr-FR">
                <a:cs typeface="Times New Roman" pitchFamily="18" charset="0"/>
              </a:rPr>
              <a:t>support de cet écrit) et appuyer cette opposition (par tout document utile).</a:t>
            </a:r>
            <a:r>
              <a:rPr lang="fr-F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154113" y="457200"/>
            <a:ext cx="7772400" cy="6096000"/>
          </a:xfrm>
        </p:spPr>
        <p:txBody>
          <a:bodyPr/>
          <a:lstStyle/>
          <a:p>
            <a:r>
              <a:rPr lang="fr-FR" b="1" i="1">
                <a:cs typeface="Times New Roman" pitchFamily="18" charset="0"/>
              </a:rPr>
              <a:t>LE CHEQUE SANS PROVISION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154113" y="457200"/>
            <a:ext cx="7772400" cy="6096000"/>
          </a:xfrm>
        </p:spPr>
        <p:txBody>
          <a:bodyPr/>
          <a:lstStyle/>
          <a:p>
            <a:r>
              <a:rPr lang="fr-FR" b="1">
                <a:cs typeface="Times New Roman" pitchFamily="18" charset="0"/>
              </a:rPr>
              <a:t> La prévention des chèques sans provision :</a:t>
            </a:r>
            <a:endParaRPr lang="fr-FR">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33400" y="457200"/>
            <a:ext cx="8393113" cy="6019800"/>
          </a:xfrm>
        </p:spPr>
        <p:txBody>
          <a:bodyPr/>
          <a:lstStyle/>
          <a:p>
            <a:pPr algn="l"/>
            <a:r>
              <a:rPr lang="fr-FR" b="1" i="1">
                <a:cs typeface="Times New Roman" pitchFamily="18" charset="0"/>
              </a:rPr>
              <a:t/>
            </a:r>
            <a:br>
              <a:rPr lang="fr-FR" b="1" i="1">
                <a:cs typeface="Times New Roman" pitchFamily="18" charset="0"/>
              </a:rPr>
            </a:br>
            <a:r>
              <a:rPr lang="fr-FR" b="1" i="1">
                <a:cs typeface="Times New Roman" pitchFamily="18" charset="0"/>
              </a:rPr>
              <a:t/>
            </a:r>
            <a:br>
              <a:rPr lang="fr-FR" b="1" i="1">
                <a:cs typeface="Times New Roman" pitchFamily="18" charset="0"/>
              </a:rPr>
            </a:br>
            <a:r>
              <a:rPr lang="fr-FR" b="1" i="1">
                <a:cs typeface="Times New Roman" pitchFamily="18" charset="0"/>
              </a:rPr>
              <a:t> Précautions à prendre :</a:t>
            </a:r>
            <a:r>
              <a:rPr lang="fr-FR">
                <a:cs typeface="Times New Roman" pitchFamily="18" charset="0"/>
              </a:rPr>
              <a:t/>
            </a:r>
            <a:br>
              <a:rPr lang="fr-FR">
                <a:cs typeface="Times New Roman" pitchFamily="18" charset="0"/>
              </a:rPr>
            </a:br>
            <a:r>
              <a:rPr lang="fr-FR">
                <a:cs typeface="Times New Roman" pitchFamily="18" charset="0"/>
              </a:rPr>
              <a:t>Toute personne qui remet un chèque en paiement doit justifier de son identité au moyen d’un document officiel portant sa photographie (article 251 du code de commerce)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09600" y="457200"/>
            <a:ext cx="8316913" cy="6172200"/>
          </a:xfrm>
        </p:spPr>
        <p:txBody>
          <a:bodyPr/>
          <a:lstStyle/>
          <a:p>
            <a:pPr algn="l"/>
            <a:r>
              <a:rPr lang="fr-FR">
                <a:latin typeface="Wingdings" pitchFamily="2" charset="2"/>
                <a:cs typeface="Times New Roman" pitchFamily="18" charset="0"/>
              </a:rPr>
              <a:t/>
            </a:r>
            <a:br>
              <a:rPr lang="fr-FR">
                <a:latin typeface="Wingdings" pitchFamily="2" charset="2"/>
                <a:cs typeface="Times New Roman" pitchFamily="18" charset="0"/>
              </a:rPr>
            </a:br>
            <a:r>
              <a:rPr lang="fr-FR">
                <a:latin typeface="Wingdings" pitchFamily="2" charset="2"/>
                <a:cs typeface="Times New Roman" pitchFamily="18" charset="0"/>
              </a:rPr>
              <a:t>Ü </a:t>
            </a:r>
            <a:r>
              <a:rPr lang="fr-FR" i="1">
                <a:cs typeface="Times New Roman" pitchFamily="18" charset="0"/>
              </a:rPr>
              <a:t>En ce qui concerne les personnes physiques :</a:t>
            </a:r>
            <a:r>
              <a:rPr lang="fr-FR">
                <a:cs typeface="Times New Roman" pitchFamily="18" charset="0"/>
              </a:rPr>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la carte d’identité nationale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la carte d’immatriculation pour les étrangers résidents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le passeport pour les étrangers non-résidents.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457200"/>
            <a:ext cx="8697913" cy="6019800"/>
          </a:xfrm>
        </p:spPr>
        <p:txBody>
          <a:bodyPr/>
          <a:lstStyle/>
          <a:p>
            <a:pPr algn="l">
              <a:buFontTx/>
              <a:buChar char="•"/>
            </a:pPr>
            <a:r>
              <a:rPr lang="fr-FR">
                <a:cs typeface="Times New Roman" pitchFamily="18" charset="0"/>
              </a:rPr>
              <a:t> C’est un </a:t>
            </a:r>
            <a:r>
              <a:rPr lang="fr-FR" b="1">
                <a:cs typeface="Times New Roman" pitchFamily="18" charset="0"/>
              </a:rPr>
              <a:t>instrument</a:t>
            </a:r>
            <a:r>
              <a:rPr lang="fr-FR">
                <a:cs typeface="Times New Roman" pitchFamily="18" charset="0"/>
              </a:rPr>
              <a:t> </a:t>
            </a:r>
            <a:r>
              <a:rPr lang="fr-FR" b="1">
                <a:cs typeface="Times New Roman" pitchFamily="18" charset="0"/>
              </a:rPr>
              <a:t>de paiement à vue</a:t>
            </a:r>
            <a:r>
              <a:rPr lang="fr-FR">
                <a:cs typeface="Times New Roman" pitchFamily="18" charset="0"/>
              </a:rPr>
              <a:t>, à l’instar des billets de banque.</a:t>
            </a:r>
            <a:r>
              <a:rPr lang="fr-F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457200"/>
            <a:ext cx="8469313" cy="6172200"/>
          </a:xfrm>
        </p:spPr>
        <p:txBody>
          <a:bodyPr/>
          <a:lstStyle/>
          <a:p>
            <a:pPr algn="l"/>
            <a:r>
              <a:rPr lang="fr-FR">
                <a:latin typeface="Wingdings" pitchFamily="2" charset="2"/>
                <a:cs typeface="Times New Roman" pitchFamily="18" charset="0"/>
              </a:rPr>
              <a:t>Ü </a:t>
            </a:r>
            <a:r>
              <a:rPr lang="fr-FR" i="1">
                <a:cs typeface="Times New Roman" pitchFamily="18" charset="0"/>
              </a:rPr>
              <a:t>En ce qui concerne les personnes morales :</a:t>
            </a:r>
            <a:r>
              <a:rPr lang="fr-FR">
                <a:cs typeface="Times New Roman" pitchFamily="18" charset="0"/>
              </a:rPr>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L’identité de la ou des personnes physiques habilitées à signer un chèque libellé au nom de la personne morale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Le numéro d’inscription à l’impôt sur les sociétés ;</a:t>
            </a:r>
            <a:br>
              <a:rPr lang="fr-FR">
                <a:cs typeface="Times New Roman" pitchFamily="18" charset="0"/>
              </a:rPr>
            </a:br>
            <a:r>
              <a:rPr lang="fr-FR">
                <a:cs typeface="Times New Roman" pitchFamily="18" charset="0"/>
              </a:rPr>
              <a:t>*</a:t>
            </a:r>
            <a:r>
              <a:rPr lang="fr-FR">
                <a:latin typeface="MonotypeSorts" charset="0"/>
                <a:cs typeface="Times New Roman" pitchFamily="18" charset="0"/>
              </a:rPr>
              <a:t> </a:t>
            </a:r>
            <a:r>
              <a:rPr lang="fr-FR">
                <a:cs typeface="Times New Roman" pitchFamily="18" charset="0"/>
              </a:rPr>
              <a:t>Le numéro d’inscription au registre du commerce ou à l’impôt des patentes.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09600" y="457200"/>
            <a:ext cx="8316913" cy="6172200"/>
          </a:xfrm>
        </p:spPr>
        <p:txBody>
          <a:bodyPr/>
          <a:lstStyle/>
          <a:p>
            <a:pPr algn="l"/>
            <a:r>
              <a:rPr lang="fr-FR">
                <a:cs typeface="Times New Roman" pitchFamily="18" charset="0"/>
              </a:rPr>
              <a:t>Cette disposition aura pour conséquence certaine de dévoiler sûrement les titulaires illégitimes</a:t>
            </a:r>
            <a:br>
              <a:rPr lang="fr-FR">
                <a:cs typeface="Times New Roman" pitchFamily="18" charset="0"/>
              </a:rPr>
            </a:br>
            <a:r>
              <a:rPr lang="fr-FR">
                <a:cs typeface="Times New Roman" pitchFamily="18" charset="0"/>
              </a:rPr>
              <a:t>de chèques qui se présenteront aux guichets.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154113" y="457200"/>
            <a:ext cx="7772400" cy="6096000"/>
          </a:xfrm>
        </p:spPr>
        <p:txBody>
          <a:bodyPr/>
          <a:lstStyle/>
          <a:p>
            <a:r>
              <a:rPr lang="fr-FR" b="1">
                <a:cs typeface="Times New Roman" pitchFamily="18" charset="0"/>
              </a:rPr>
              <a:t>Dissuasion de l’émission des chèques sans provision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54113" y="457200"/>
            <a:ext cx="7772400" cy="6172200"/>
          </a:xfrm>
        </p:spPr>
        <p:txBody>
          <a:bodyPr/>
          <a:lstStyle/>
          <a:p>
            <a:pPr algn="l"/>
            <a:r>
              <a:rPr lang="fr-FR">
                <a:cs typeface="Times New Roman" pitchFamily="18" charset="0"/>
              </a:rPr>
              <a:t>La banque qui refuse de payer un chèque sans provision est tenue de </a:t>
            </a:r>
            <a:r>
              <a:rPr lang="fr-FR" b="1">
                <a:cs typeface="Times New Roman" pitchFamily="18" charset="0"/>
              </a:rPr>
              <a:t>déclencher un</a:t>
            </a:r>
            <a:r>
              <a:rPr lang="fr-FR">
                <a:cs typeface="Times New Roman" pitchFamily="18" charset="0"/>
              </a:rPr>
              <a:t> </a:t>
            </a:r>
            <a:r>
              <a:rPr lang="fr-FR" b="1">
                <a:cs typeface="Times New Roman" pitchFamily="18" charset="0"/>
              </a:rPr>
              <a:t>processus d’interdiction </a:t>
            </a:r>
            <a:r>
              <a:rPr lang="fr-FR">
                <a:cs typeface="Times New Roman" pitchFamily="18" charset="0"/>
              </a:rPr>
              <a:t>qui vise à contraindre l’émetteur du chèque à </a:t>
            </a:r>
            <a:r>
              <a:rPr lang="fr-FR" b="1">
                <a:cs typeface="Times New Roman" pitchFamily="18" charset="0"/>
              </a:rPr>
              <a:t>régulariser sa</a:t>
            </a:r>
            <a:r>
              <a:rPr lang="fr-FR">
                <a:cs typeface="Times New Roman" pitchFamily="18" charset="0"/>
              </a:rPr>
              <a:t> </a:t>
            </a:r>
            <a:r>
              <a:rPr lang="fr-FR" b="1">
                <a:cs typeface="Times New Roman" pitchFamily="18" charset="0"/>
              </a:rPr>
              <a:t>situation</a:t>
            </a:r>
            <a:r>
              <a:rPr lang="fr-FR">
                <a:cs typeface="Times New Roman" pitchFamily="18" charset="0"/>
              </a:rPr>
              <a:t>.</a:t>
            </a:r>
            <a:r>
              <a:rPr lang="fr-F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154113" y="457200"/>
            <a:ext cx="7772400" cy="6172200"/>
          </a:xfrm>
        </p:spPr>
        <p:txBody>
          <a:bodyPr/>
          <a:lstStyle/>
          <a:p>
            <a:r>
              <a:rPr lang="fr-FR" b="1" i="1">
                <a:cs typeface="Times New Roman" pitchFamily="18" charset="0"/>
              </a:rPr>
              <a:t>Interdiction bancaire</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762000" y="457200"/>
            <a:ext cx="8164513" cy="64008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La loi dispose désormais que la Banque constatant un incident de paiement est tenue d’infliger à son client des sanctions disciplinaires au premier rang de </a:t>
            </a:r>
            <a:r>
              <a:rPr lang="fr-FR" b="1">
                <a:cs typeface="Times New Roman" pitchFamily="18" charset="0"/>
              </a:rPr>
              <a:t>laquelle figure</a:t>
            </a:r>
            <a:r>
              <a:rPr lang="fr-FR">
                <a:cs typeface="Times New Roman" pitchFamily="18" charset="0"/>
              </a:rPr>
              <a:t> </a:t>
            </a:r>
            <a:r>
              <a:rPr lang="fr-FR" b="1">
                <a:cs typeface="Times New Roman" pitchFamily="18" charset="0"/>
              </a:rPr>
              <a:t>l’interdiction d’émettre des chèques pendant dix ans.</a:t>
            </a:r>
            <a:endParaRPr lang="fr-FR">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154113" y="457200"/>
            <a:ext cx="7772400" cy="6400800"/>
          </a:xfrm>
        </p:spPr>
        <p:txBody>
          <a:bodyPr/>
          <a:lstStyle/>
          <a:p>
            <a:pPr algn="l"/>
            <a:r>
              <a:rPr lang="fr-FR">
                <a:cs typeface="Times New Roman" pitchFamily="18" charset="0"/>
              </a:rPr>
              <a:t>Ce mécanisme dissuasif est en réalité très souple car si l’interdiction est immédiate, la régularisation est ouverte à tout moment.</a:t>
            </a:r>
            <a:br>
              <a:rPr lang="fr-FR">
                <a:cs typeface="Times New Roman" pitchFamily="18" charset="0"/>
              </a:rPr>
            </a:br>
            <a:endParaRPr lang="fr-FR">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838200" y="457200"/>
            <a:ext cx="8088313" cy="6096000"/>
          </a:xfrm>
        </p:spPr>
        <p:txBody>
          <a:bodyPr/>
          <a:lstStyle/>
          <a:p>
            <a:pPr algn="l"/>
            <a:r>
              <a:rPr lang="fr-FR">
                <a:cs typeface="Times New Roman" pitchFamily="18" charset="0"/>
              </a:rPr>
              <a:t>La banque qui constate un incident de paiement doit mettre en place un dispositif de sanctions disciplinaires qui se déroule comme suit :</a:t>
            </a:r>
            <a:br>
              <a:rPr lang="fr-FR">
                <a:cs typeface="Times New Roman" pitchFamily="18" charset="0"/>
              </a:rPr>
            </a:br>
            <a:endParaRPr lang="fr-FR">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457200"/>
            <a:ext cx="8469313" cy="6096000"/>
          </a:xfrm>
        </p:spPr>
        <p:txBody>
          <a:bodyPr/>
          <a:lstStyle/>
          <a:p>
            <a:pPr algn="l"/>
            <a:r>
              <a:rPr lang="fr-FR">
                <a:latin typeface="MonotypeSorts" charset="0"/>
                <a:cs typeface="Times New Roman" pitchFamily="18" charset="0"/>
              </a:rPr>
              <a:t/>
            </a:r>
            <a:br>
              <a:rPr lang="fr-FR">
                <a:latin typeface="MonotypeSorts" charset="0"/>
                <a:cs typeface="Times New Roman" pitchFamily="18" charset="0"/>
              </a:rPr>
            </a:br>
            <a:r>
              <a:rPr lang="fr-FR">
                <a:latin typeface="MonotypeSorts" charset="0"/>
                <a:cs typeface="Times New Roman" pitchFamily="18" charset="0"/>
              </a:rPr>
              <a:t>* </a:t>
            </a:r>
            <a:r>
              <a:rPr lang="fr-FR">
                <a:cs typeface="Times New Roman" pitchFamily="18" charset="0"/>
              </a:rPr>
              <a:t>Interdiction au tireur d’émettre des chèques pendant dix ans à compter de la présentation au paiement du chèque sans provision (article 313 du code de commerce);</a:t>
            </a:r>
            <a:br>
              <a:rPr lang="fr-FR">
                <a:cs typeface="Times New Roman" pitchFamily="18" charset="0"/>
              </a:rPr>
            </a:br>
            <a:endParaRPr lang="fr-FR">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09600" y="457200"/>
            <a:ext cx="8316913" cy="6172200"/>
          </a:xfrm>
        </p:spPr>
        <p:txBody>
          <a:bodyPr/>
          <a:lstStyle/>
          <a:p>
            <a:pPr algn="l"/>
            <a:r>
              <a:rPr lang="fr-FR">
                <a:latin typeface="MonotypeSorts" charset="0"/>
                <a:cs typeface="Times New Roman" pitchFamily="18" charset="0"/>
              </a:rPr>
              <a:t/>
            </a:r>
            <a:br>
              <a:rPr lang="fr-FR">
                <a:latin typeface="MonotypeSorts" charset="0"/>
                <a:cs typeface="Times New Roman" pitchFamily="18" charset="0"/>
              </a:rPr>
            </a:br>
            <a:r>
              <a:rPr lang="fr-FR">
                <a:latin typeface="MonotypeSorts" charset="0"/>
                <a:cs typeface="Times New Roman" pitchFamily="18" charset="0"/>
              </a:rPr>
              <a:t>* </a:t>
            </a:r>
            <a:r>
              <a:rPr lang="fr-FR">
                <a:cs typeface="Times New Roman" pitchFamily="18" charset="0"/>
              </a:rPr>
              <a:t>Obligation au tireur de restituer toutes les formules de chèques détenues, y compris celles correspondant à d’autres comptes ouverts à son nom et à des comptes dont il n’est que co-titulaire</a:t>
            </a:r>
            <a:br>
              <a:rPr lang="fr-FR">
                <a:cs typeface="Times New Roman" pitchFamily="18" charset="0"/>
              </a:rPr>
            </a:br>
            <a:r>
              <a:rPr lang="fr-FR">
                <a:cs typeface="Times New Roman" pitchFamily="18" charset="0"/>
              </a:rPr>
              <a:t>en cas de compte collectif (article 315 du code de commerce);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09600" y="457200"/>
            <a:ext cx="8316913" cy="60960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
            </a:r>
            <a:br>
              <a:rPr lang="fr-FR">
                <a:cs typeface="Times New Roman" pitchFamily="18" charset="0"/>
              </a:rPr>
            </a:br>
            <a:r>
              <a:rPr lang="fr-FR">
                <a:cs typeface="Times New Roman" pitchFamily="18" charset="0"/>
              </a:rPr>
              <a:t>Par conséquent, </a:t>
            </a:r>
            <a:r>
              <a:rPr lang="fr-FR" b="1">
                <a:cs typeface="Times New Roman" pitchFamily="18" charset="0"/>
              </a:rPr>
              <a:t>le chèque n’est pas un instrument de crédit </a:t>
            </a:r>
            <a:r>
              <a:rPr lang="fr-FR">
                <a:cs typeface="Times New Roman" pitchFamily="18" charset="0"/>
              </a:rPr>
              <a:t>; son émission suppose qu’une provision suffisante existe au préalable et implique que le bénéficiaire peut disposer de celle-ci immédiatement en présentant le chèque au paiement.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154113" y="457200"/>
            <a:ext cx="7772400" cy="6172200"/>
          </a:xfrm>
        </p:spPr>
        <p:txBody>
          <a:bodyPr/>
          <a:lstStyle/>
          <a:p>
            <a:r>
              <a:rPr lang="fr-FR" b="1" i="1">
                <a:cs typeface="Times New Roman" pitchFamily="18" charset="0"/>
              </a:rPr>
              <a:t>Régularisation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La régularisation peut intervenir sans délai.</a:t>
            </a:r>
            <a:br>
              <a:rPr lang="fr-FR">
                <a:cs typeface="Times New Roman" pitchFamily="18" charset="0"/>
              </a:rPr>
            </a:br>
            <a:r>
              <a:rPr lang="fr-FR">
                <a:cs typeface="Times New Roman" pitchFamily="18" charset="0"/>
              </a:rPr>
              <a:t>Le titulaire du compte dispose, à cet effet, de deux possibilités (article 313 du code de commerce)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81000" y="457200"/>
            <a:ext cx="8545513" cy="6172200"/>
          </a:xfrm>
        </p:spPr>
        <p:txBody>
          <a:bodyPr/>
          <a:lstStyle/>
          <a:p>
            <a:pPr algn="l"/>
            <a:r>
              <a:rPr lang="fr-FR">
                <a:latin typeface="Wingdings" pitchFamily="2" charset="2"/>
                <a:cs typeface="Times New Roman" pitchFamily="18" charset="0"/>
              </a:rPr>
              <a:t/>
            </a:r>
            <a:br>
              <a:rPr lang="fr-FR">
                <a:latin typeface="Wingdings" pitchFamily="2" charset="2"/>
                <a:cs typeface="Times New Roman" pitchFamily="18" charset="0"/>
              </a:rPr>
            </a:br>
            <a:r>
              <a:rPr lang="fr-FR">
                <a:latin typeface="Wingdings" pitchFamily="2" charset="2"/>
                <a:cs typeface="Times New Roman" pitchFamily="18" charset="0"/>
              </a:rPr>
              <a:t/>
            </a:r>
            <a:br>
              <a:rPr lang="fr-FR">
                <a:latin typeface="Wingdings" pitchFamily="2" charset="2"/>
                <a:cs typeface="Times New Roman" pitchFamily="18" charset="0"/>
              </a:rPr>
            </a:br>
            <a:r>
              <a:rPr lang="fr-FR">
                <a:latin typeface="Wingdings" pitchFamily="2" charset="2"/>
                <a:cs typeface="Times New Roman" pitchFamily="18" charset="0"/>
              </a:rPr>
              <a:t> </a:t>
            </a:r>
            <a:r>
              <a:rPr lang="fr-FR" b="1">
                <a:cs typeface="Times New Roman" pitchFamily="18" charset="0"/>
              </a:rPr>
              <a:t>Approvisionner son compte</a:t>
            </a:r>
            <a:r>
              <a:rPr lang="fr-FR">
                <a:cs typeface="Times New Roman" pitchFamily="18" charset="0"/>
              </a:rPr>
              <a:t>, afin que le bénéficiaire puisse représenter le chèque pour paiement. Il ne suffit pas cependant de remettre en banque une somme légèrement supérieure au montant du chèque et permettant d’en effectuer le paiement.</a:t>
            </a:r>
            <a:r>
              <a:rPr lang="fr-F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154113" y="457200"/>
            <a:ext cx="7772400" cy="6172200"/>
          </a:xfrm>
        </p:spPr>
        <p:txBody>
          <a:bodyPr/>
          <a:lstStyle/>
          <a:p>
            <a:pPr algn="l"/>
            <a:r>
              <a:rPr lang="fr-FR" b="1">
                <a:cs typeface="Times New Roman" pitchFamily="18" charset="0"/>
              </a:rPr>
              <a:t>Payer directement le bénéficiaire du chèque impayé </a:t>
            </a:r>
            <a:r>
              <a:rPr lang="fr-FR">
                <a:cs typeface="Times New Roman" pitchFamily="18" charset="0"/>
              </a:rPr>
              <a:t>: dans ce cas, la justification du règlement doit être fournie au banquier par la remise du chèque acquitté.</a:t>
            </a:r>
            <a:r>
              <a:rPr lang="fr-FR"/>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endParaRPr lang="fr-FR"/>
          </a:p>
        </p:txBody>
      </p:sp>
      <p:sp>
        <p:nvSpPr>
          <p:cNvPr id="195587" name="Rectangle 3"/>
          <p:cNvSpPr>
            <a:spLocks noGrp="1" noChangeArrowheads="1"/>
          </p:cNvSpPr>
          <p:nvPr>
            <p:ph type="body" idx="1"/>
          </p:nvPr>
        </p:nvSpPr>
        <p:spPr>
          <a:xfrm>
            <a:off x="323850" y="1268413"/>
            <a:ext cx="8496300" cy="5329237"/>
          </a:xfrm>
        </p:spPr>
        <p:txBody>
          <a:bodyPr/>
          <a:lstStyle/>
          <a:p>
            <a:endParaRPr lang="fr-FR">
              <a:cs typeface="Times New Roman" pitchFamily="18" charset="0"/>
            </a:endParaRPr>
          </a:p>
          <a:p>
            <a:r>
              <a:rPr lang="fr-FR">
                <a:cs typeface="Times New Roman" pitchFamily="18" charset="0"/>
              </a:rPr>
              <a:t>En effet, le titulaire du compte doit s’acquitter d’une amende fixée comme suit :</a:t>
            </a:r>
            <a:br>
              <a:rPr lang="fr-FR">
                <a:cs typeface="Times New Roman" pitchFamily="18" charset="0"/>
              </a:rPr>
            </a:br>
            <a:r>
              <a:rPr lang="fr-FR">
                <a:cs typeface="Times New Roman" pitchFamily="18" charset="0"/>
              </a:rPr>
              <a:t>* </a:t>
            </a:r>
            <a:r>
              <a:rPr lang="fr-FR" b="1">
                <a:cs typeface="Times New Roman" pitchFamily="18" charset="0"/>
              </a:rPr>
              <a:t>5% </a:t>
            </a:r>
            <a:r>
              <a:rPr lang="fr-FR">
                <a:cs typeface="Times New Roman" pitchFamily="18" charset="0"/>
              </a:rPr>
              <a:t>du montant du ou des chèques impayés faisant l’objet de la première injonction;</a:t>
            </a:r>
            <a:br>
              <a:rPr lang="fr-FR">
                <a:cs typeface="Times New Roman" pitchFamily="18" charset="0"/>
              </a:rPr>
            </a:br>
            <a:r>
              <a:rPr lang="fr-FR">
                <a:cs typeface="Times New Roman" pitchFamily="18" charset="0"/>
              </a:rPr>
              <a:t>*</a:t>
            </a:r>
            <a:r>
              <a:rPr lang="fr-FR" b="1">
                <a:cs typeface="Times New Roman" pitchFamily="18" charset="0"/>
              </a:rPr>
              <a:t>10% </a:t>
            </a:r>
            <a:r>
              <a:rPr lang="fr-FR">
                <a:cs typeface="Times New Roman" pitchFamily="18" charset="0"/>
              </a:rPr>
              <a:t>du montant du ou des chèques faisant l’objet de la deuxième injonction;</a:t>
            </a:r>
            <a:br>
              <a:rPr lang="fr-FR">
                <a:cs typeface="Times New Roman" pitchFamily="18" charset="0"/>
              </a:rPr>
            </a:br>
            <a:r>
              <a:rPr lang="fr-FR">
                <a:cs typeface="Times New Roman" pitchFamily="18" charset="0"/>
              </a:rPr>
              <a:t>* </a:t>
            </a:r>
            <a:r>
              <a:rPr lang="fr-FR" b="1">
                <a:cs typeface="Times New Roman" pitchFamily="18" charset="0"/>
              </a:rPr>
              <a:t>20% </a:t>
            </a:r>
            <a:r>
              <a:rPr lang="fr-FR">
                <a:cs typeface="Times New Roman" pitchFamily="18" charset="0"/>
              </a:rPr>
              <a:t>du montant du ou des chèques faisant l’objet de la troisième injonction et des</a:t>
            </a:r>
            <a:br>
              <a:rPr lang="fr-FR">
                <a:cs typeface="Times New Roman" pitchFamily="18" charset="0"/>
              </a:rPr>
            </a:br>
            <a:r>
              <a:rPr lang="fr-FR">
                <a:cs typeface="Times New Roman" pitchFamily="18" charset="0"/>
              </a:rPr>
              <a:t>injonctions suivantes.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154113" y="457200"/>
            <a:ext cx="7772400" cy="6172200"/>
          </a:xfrm>
        </p:spPr>
        <p:txBody>
          <a:bodyPr/>
          <a:lstStyle/>
          <a:p>
            <a:r>
              <a:rPr lang="fr-FR" b="1">
                <a:cs typeface="Times New Roman" pitchFamily="18" charset="0"/>
              </a:rPr>
              <a:t>Procédure de recouvrement des chèques impayés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154113" y="457200"/>
            <a:ext cx="7772400" cy="6172200"/>
          </a:xfrm>
        </p:spPr>
        <p:txBody>
          <a:bodyPr/>
          <a:lstStyle/>
          <a:p>
            <a:r>
              <a:rPr lang="fr-FR" b="1" i="1">
                <a:cs typeface="Times New Roman" pitchFamily="18" charset="0"/>
              </a:rPr>
              <a:t>Le protêt :</a:t>
            </a:r>
            <a:endParaRPr lang="fr-FR">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457200"/>
            <a:ext cx="8240713" cy="6400800"/>
          </a:xfrm>
        </p:spPr>
        <p:txBody>
          <a:bodyPr/>
          <a:lstStyle/>
          <a:p>
            <a:pPr algn="l"/>
            <a:r>
              <a:rPr lang="fr-FR">
                <a:cs typeface="Times New Roman" pitchFamily="18" charset="0"/>
              </a:rPr>
              <a:t>Le déclenchement de la procédure de recouvrement des chèques impayés est toujours subordonné à l’établissement d’un protêt (article 297 du code de commerce).</a:t>
            </a:r>
            <a:br>
              <a:rPr lang="fr-FR">
                <a:cs typeface="Times New Roman" pitchFamily="18" charset="0"/>
              </a:rPr>
            </a:br>
            <a:endParaRPr lang="fr-FR">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533400" y="457200"/>
            <a:ext cx="8393113" cy="6400800"/>
          </a:xfrm>
        </p:spPr>
        <p:txBody>
          <a:bodyPr/>
          <a:lstStyle/>
          <a:p>
            <a:pPr algn="l"/>
            <a:r>
              <a:rPr lang="fr-FR">
                <a:cs typeface="Times New Roman" pitchFamily="18" charset="0"/>
              </a:rPr>
              <a:t>L’acte de protêt doit être dressé dans un </a:t>
            </a:r>
            <a:r>
              <a:rPr lang="fr-FR" i="1">
                <a:cs typeface="Times New Roman" pitchFamily="18" charset="0"/>
              </a:rPr>
              <a:t>délai de vingt jours </a:t>
            </a:r>
            <a:r>
              <a:rPr lang="fr-FR">
                <a:cs typeface="Times New Roman" pitchFamily="18" charset="0"/>
              </a:rPr>
              <a:t>afin que le bénéficiaire puisse conserver ses droits de recours cambiaires contre le tireur ou endossataires.</a:t>
            </a:r>
            <a:r>
              <a:rPr lang="fr-FR"/>
              <a:t>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154113" y="457200"/>
            <a:ext cx="7772400" cy="6096000"/>
          </a:xfrm>
        </p:spPr>
        <p:txBody>
          <a:bodyPr/>
          <a:lstStyle/>
          <a:p>
            <a:pPr algn="l"/>
            <a:r>
              <a:rPr lang="fr-FR">
                <a:cs typeface="Times New Roman" pitchFamily="18" charset="0"/>
              </a:rPr>
              <a:t>Si le bénéficiaire n’a pas établi le protêt dans le délai de présentation, il est considéré comme porteur négligent et perd ainsi ses recours cambiaires.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154113" y="457200"/>
            <a:ext cx="7772400" cy="6172200"/>
          </a:xfrm>
        </p:spPr>
        <p:txBody>
          <a:bodyPr/>
          <a:lstStyle/>
          <a:p>
            <a:r>
              <a:rPr lang="fr-FR" b="1">
                <a:cs typeface="Times New Roman" pitchFamily="18" charset="0"/>
              </a:rPr>
              <a:t>Mentions obligatoires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04800" y="457200"/>
            <a:ext cx="8621713" cy="60960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
            </a:r>
            <a:br>
              <a:rPr lang="fr-FR">
                <a:cs typeface="Times New Roman" pitchFamily="18" charset="0"/>
              </a:rPr>
            </a:br>
            <a:r>
              <a:rPr lang="fr-FR">
                <a:cs typeface="Times New Roman" pitchFamily="18" charset="0"/>
              </a:rPr>
              <a:t>La loi innove car désormais la notification du protêt vaut commandement de payer. Le porteur du chèque protesté peut solliciter une ordonnance sur requête autorisant le secrétaire-greffier à faire procéder à toute saisie conservatoire contre les signataires du chèque.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685800" y="457200"/>
            <a:ext cx="8240713" cy="6096000"/>
          </a:xfrm>
        </p:spPr>
        <p:txBody>
          <a:bodyPr/>
          <a:lstStyle/>
          <a:p>
            <a:pPr algn="l"/>
            <a:r>
              <a:rPr lang="fr-FR">
                <a:cs typeface="Times New Roman" pitchFamily="18" charset="0"/>
              </a:rPr>
              <a:t>A défaut de paiement à l’expiration d’un délai de 30 jours après la saisie, le porteur du chèque peut faire procéder à la vente des objets saisis.</a:t>
            </a:r>
            <a:br>
              <a:rPr lang="fr-FR">
                <a:cs typeface="Times New Roman" pitchFamily="18" charset="0"/>
              </a:rPr>
            </a:br>
            <a:endParaRPr lang="fr-FR">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154113" y="457200"/>
            <a:ext cx="7772400" cy="6172200"/>
          </a:xfrm>
        </p:spPr>
        <p:txBody>
          <a:bodyPr/>
          <a:lstStyle/>
          <a:p>
            <a:r>
              <a:rPr lang="fr-FR" b="1" i="1">
                <a:cs typeface="Times New Roman" pitchFamily="18" charset="0"/>
              </a:rPr>
              <a:t>Le certificat de refus de paiement, quel rôle dans la procédure de</a:t>
            </a:r>
            <a:r>
              <a:rPr lang="fr-FR">
                <a:cs typeface="Times New Roman" pitchFamily="18" charset="0"/>
              </a:rPr>
              <a:t/>
            </a:r>
            <a:br>
              <a:rPr lang="fr-FR">
                <a:cs typeface="Times New Roman" pitchFamily="18" charset="0"/>
              </a:rPr>
            </a:br>
            <a:r>
              <a:rPr lang="fr-FR" b="1" i="1">
                <a:cs typeface="Times New Roman" pitchFamily="18" charset="0"/>
              </a:rPr>
              <a:t>recouvrement ?</a:t>
            </a:r>
            <a:r>
              <a:rPr lang="fr-FR">
                <a:cs typeface="Times New Roman" pitchFamily="18" charset="0"/>
              </a:rPr>
              <a:t/>
            </a:r>
            <a:br>
              <a:rPr lang="fr-FR">
                <a:cs typeface="Times New Roman" pitchFamily="18" charset="0"/>
              </a:rPr>
            </a:br>
            <a:endParaRPr lang="fr-FR">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381000" y="457200"/>
            <a:ext cx="8545513" cy="6172200"/>
          </a:xfrm>
        </p:spPr>
        <p:txBody>
          <a:bodyPr/>
          <a:lstStyle/>
          <a:p>
            <a:pPr algn="l"/>
            <a:r>
              <a:rPr lang="fr-FR">
                <a:cs typeface="Times New Roman" pitchFamily="18" charset="0"/>
              </a:rPr>
              <a:t>La loi marocaine n°15-95 qui oblige les banques à produire un certificat de refus de paiement ne prévoit pas que celui-ci puisse être utilisé comme moyen de recouvrement.</a:t>
            </a:r>
            <a:r>
              <a:rPr lang="fr-F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154113" y="457200"/>
            <a:ext cx="7772400" cy="6172200"/>
          </a:xfrm>
        </p:spPr>
        <p:txBody>
          <a:bodyPr/>
          <a:lstStyle/>
          <a:p>
            <a:pPr algn="l"/>
            <a:r>
              <a:rPr lang="fr-FR">
                <a:cs typeface="Times New Roman" pitchFamily="18" charset="0"/>
              </a:rPr>
              <a:t/>
            </a:r>
            <a:br>
              <a:rPr lang="fr-FR">
                <a:cs typeface="Times New Roman" pitchFamily="18" charset="0"/>
              </a:rPr>
            </a:br>
            <a:r>
              <a:rPr lang="fr-FR">
                <a:cs typeface="Times New Roman" pitchFamily="18" charset="0"/>
              </a:rPr>
              <a:t/>
            </a:r>
            <a:br>
              <a:rPr lang="fr-FR">
                <a:cs typeface="Times New Roman" pitchFamily="18" charset="0"/>
              </a:rPr>
            </a:br>
            <a:r>
              <a:rPr lang="fr-FR">
                <a:cs typeface="Times New Roman" pitchFamily="18" charset="0"/>
              </a:rPr>
              <a:t>Elle est également tenue de payer si le chèque a été émis au moyen de formules qu’elle a délivrées alors que le signataire (son client) était interdit ou dont elle n’a pas demandé la restitution (article 320 du code de commerce).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457200"/>
            <a:ext cx="8469313" cy="6172200"/>
          </a:xfrm>
        </p:spPr>
        <p:txBody>
          <a:bodyPr/>
          <a:lstStyle/>
          <a:p>
            <a:pPr algn="l"/>
            <a:r>
              <a:rPr lang="fr-FR">
                <a:cs typeface="Times New Roman" pitchFamily="18" charset="0"/>
              </a:rPr>
              <a:t>Pour être valable, le chèque doit contenir les énonciations obligatoires</a:t>
            </a:r>
            <a:br>
              <a:rPr lang="fr-FR">
                <a:cs typeface="Times New Roman" pitchFamily="18" charset="0"/>
              </a:rPr>
            </a:br>
            <a:r>
              <a:rPr lang="fr-FR">
                <a:cs typeface="Times New Roman" pitchFamily="18" charset="0"/>
              </a:rPr>
              <a:t>suivantes (conformément aux dispositions de l’article 239 du code de commerce):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04800" y="457200"/>
            <a:ext cx="8621713" cy="6096000"/>
          </a:xfrm>
        </p:spPr>
        <p:txBody>
          <a:bodyPr/>
          <a:lstStyle/>
          <a:p>
            <a:pPr algn="l"/>
            <a:r>
              <a:rPr lang="fr-FR" sz="4000">
                <a:latin typeface="Wingdings" pitchFamily="2" charset="2"/>
                <a:cs typeface="Times New Roman" pitchFamily="18" charset="0"/>
              </a:rPr>
              <a:t/>
            </a:r>
            <a:br>
              <a:rPr lang="fr-FR" sz="4000">
                <a:latin typeface="Wingdings" pitchFamily="2" charset="2"/>
                <a:cs typeface="Times New Roman" pitchFamily="18" charset="0"/>
              </a:rPr>
            </a:br>
            <a:r>
              <a:rPr lang="fr-FR" sz="4000">
                <a:latin typeface="Wingdings" pitchFamily="2" charset="2"/>
                <a:cs typeface="Times New Roman" pitchFamily="18" charset="0"/>
              </a:rPr>
              <a:t/>
            </a:r>
            <a:br>
              <a:rPr lang="fr-FR" sz="4000">
                <a:latin typeface="Wingdings" pitchFamily="2" charset="2"/>
                <a:cs typeface="Times New Roman" pitchFamily="18" charset="0"/>
              </a:rPr>
            </a:br>
            <a:r>
              <a:rPr lang="fr-FR" sz="4000">
                <a:latin typeface="Wingdings" pitchFamily="2" charset="2"/>
                <a:cs typeface="Times New Roman" pitchFamily="18" charset="0"/>
              </a:rPr>
              <a:t>? </a:t>
            </a:r>
            <a:r>
              <a:rPr lang="fr-FR" sz="4000">
                <a:cs typeface="Times New Roman" pitchFamily="18" charset="0"/>
              </a:rPr>
              <a:t>La dénomination de « chèque » insérée dans le texte même du titre et exprimée dans la langue employée pour la rédaction de ce titre.</a:t>
            </a:r>
            <a:br>
              <a:rPr lang="fr-FR" sz="4000">
                <a:cs typeface="Times New Roman" pitchFamily="18" charset="0"/>
              </a:rPr>
            </a:br>
            <a:r>
              <a:rPr lang="fr-FR" sz="4000">
                <a:latin typeface="Wingdings" pitchFamily="2" charset="2"/>
                <a:cs typeface="Times New Roman" pitchFamily="18" charset="0"/>
              </a:rPr>
              <a:t>? </a:t>
            </a:r>
            <a:r>
              <a:rPr lang="fr-FR" sz="4000">
                <a:cs typeface="Times New Roman" pitchFamily="18" charset="0"/>
              </a:rPr>
              <a:t>Le mandat pur et simple de payer une somme déterminée.</a:t>
            </a:r>
            <a:br>
              <a:rPr lang="fr-FR" sz="4000">
                <a:cs typeface="Times New Roman" pitchFamily="18" charset="0"/>
              </a:rPr>
            </a:br>
            <a:endParaRPr lang="fr-FR" sz="4000">
              <a:cs typeface="Times New Roman" pitchFamily="18" charset="0"/>
            </a:endParaRPr>
          </a:p>
        </p:txBody>
      </p:sp>
    </p:spTree>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690</TotalTime>
  <Words>837</Words>
  <Application>Microsoft PowerPoint</Application>
  <PresentationFormat>Affichage à l'écran (4:3)</PresentationFormat>
  <Paragraphs>98</Paragraphs>
  <Slides>74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74</vt:i4>
      </vt:variant>
    </vt:vector>
  </HeadingPairs>
  <TitlesOfParts>
    <vt:vector size="79" baseType="lpstr">
      <vt:lpstr>Arial Narrow</vt:lpstr>
      <vt:lpstr>Times New Roman</vt:lpstr>
      <vt:lpstr>Wingdings</vt:lpstr>
      <vt:lpstr>MonotypeSorts</vt:lpstr>
      <vt:lpstr>Cactus</vt:lpstr>
      <vt:lpstr> LE CHEQUE </vt:lpstr>
      <vt:lpstr>I. L’EMISSION DU CHEQUE :</vt:lpstr>
      <vt:lpstr>En tant qu’instrument de paiement, le chèque obéit à des règles précises régissant son émission.</vt:lpstr>
      <vt:lpstr>Caractéristiques du chèque : </vt:lpstr>
      <vt:lpstr> C’est un instrument de paiement à vue, à l’instar des billets de banque. </vt:lpstr>
      <vt:lpstr>  Par conséquent, le chèque n’est pas un instrument de crédit ; son émission suppose qu’une provision suffisante existe au préalable et implique que le bénéficiaire peut disposer de celle-ci immédiatement en présentant le chèque au paiement.</vt:lpstr>
      <vt:lpstr>Mentions obligatoires : </vt:lpstr>
      <vt:lpstr>Pour être valable, le chèque doit contenir les énonciations obligatoires suivantes (conformément aux dispositions de l’article 239 du code de commerce):</vt:lpstr>
      <vt:lpstr>  ? La dénomination de « chèque » insérée dans le texte même du titre et exprimée dans la langue employée pour la rédaction de ce titre. ? Le mandat pur et simple de payer une somme déterminée. </vt:lpstr>
      <vt:lpstr>? Le nom de celui qui doit payer (tiré). ? L’indication du lieu où le paiement doit s’effectuer (à défaut de cette mention, ce lieu est présumé être celui désigné à côté du nom du tiré).</vt:lpstr>
      <vt:lpstr>  ? L’indication de la date et du lieu où le chèque est créé (en l’absence de cette indication, le chèque est considéré comme souscrit dans le lieu désigné à côté du nom du tireur). ? Le nom et la signature de celui qui émet le chèque (le tireur).</vt:lpstr>
      <vt:lpstr>  Tout chèque non conforme aux formules délivrées par l’établissement bancaire ou dans lequel l’une des énonciations obligatoires fait défaut, est réputé non valable, mais peut être considéré comme un titre ordinaire établissant la preuve de l’existence d’une créance à l’égard du débiteur.</vt:lpstr>
      <vt:lpstr>Modalités d’émission du chèque : Le chèque émis peut revêtir l’une des formes suivantes : </vt:lpstr>
      <vt:lpstr>1. Le chèque barré :</vt:lpstr>
      <vt:lpstr>Le barrement du chèque est un moyen simple de limiter le risque d’utilisations frauduleuses en obligeant l’encaissement par l’intermédiaire d’une banque. </vt:lpstr>
      <vt:lpstr>Le bénéficiaire d’un chèque barré doit donc, pour pouvoir l’encaisser, être titulaire d’un compte. </vt:lpstr>
      <vt:lpstr>Le chèque est barré lorsqu’à son recto figurent deux barres parallèles. Le barrement peut être général ou spécial (article 280 du code de commerce). </vt:lpstr>
      <vt:lpstr>Diapositive 18</vt:lpstr>
      <vt:lpstr> Remarque : Le barrement général peut être transformé en barrement spécial, mais le barrement spécial ne peut être transformé en barrement spécial (article 280 du code de commerce).</vt:lpstr>
      <vt:lpstr>2. Le chèque certifié : </vt:lpstr>
      <vt:lpstr> Pour s’assurer du règlement du chèque lors de sa présentation au paiement dans le délai de prescription légale de certification (20 jours), le bénéficiaire peut exiger du tireur de faire certifier le chèque auprès de la banque tirée. </vt:lpstr>
      <vt:lpstr> Pour cela, elle appose la griffe de certification sur le chèque comportant : µ la signature de l’établissement bancaire µ toutes les mentions relatives à la certification, à sa date, au montant pour lequel le chèque a été établi et la désignation de l’établissement tiré. </vt:lpstr>
      <vt:lpstr>Ces mentions sont apposées au moyen d’un procédé mécanique de marquage ou d’impression  offrant toute garantie de sécurité. </vt:lpstr>
      <vt:lpstr>La certification du chèque, en pratique, est libellée comme suit : </vt:lpstr>
      <vt:lpstr>   « Chèque certifié sous le n° …… conformément aux dispositions du Dahir du 01.08.96 portant loi n° 15-95 formant code de commerce. - pour ………. Dh - date de validité : date de certification + 20 jours - le…. /…. /…. » - Banque …………….. Agence …………………. suivie de deux signatures autorisées de l’agence bancaire.</vt:lpstr>
      <vt:lpstr> La certification entraîne un blocage de la provision du chèque, sous la responsabilité du tiré, jusqu’à l’expiration du délai de présentation au paiement fixé à 20 jours (article 242 du code de commerce).</vt:lpstr>
      <vt:lpstr>II. LA CIRCULATION DU CHEQUE : </vt:lpstr>
      <vt:lpstr>Les modalités de circulation du chèque émis diffèrent selon sa forme : </vt:lpstr>
      <vt:lpstr>1. Chèque « au porteur » : Le chèque émis avec la mention « au porteur » ou sans indication du bénéficiaire est un chèque pouvant circuler par simple transmission matérielle (remise).</vt:lpstr>
      <vt:lpstr> 2. Chèque « à ordre » ou « à personne déterminée » : Conformément à l’article 252 du code de commerce, le chèque « à ordre » est un chèque nominatif qui se transmet par la voie de l’endossement (signature du chèque au verso) </vt:lpstr>
      <vt:lpstr>III. LE PAIEMENT DU CHEQUE : </vt:lpstr>
      <vt:lpstr>1. Délai de présentation du chèque : </vt:lpstr>
      <vt:lpstr> Etant un instrument de paiement à vue, le délai prévu par la loi pour consacrer la plénitude des effets du chèque sont très brefs. Le délai de présentation prévu est de : </vt:lpstr>
      <vt:lpstr>* vingt jours (au lieu de 8) pour les chèques émis et payables au Maroc ; * soixante jours pour les chèques émis hors du Maroc et payables au Maroc.</vt:lpstr>
      <vt:lpstr>Ces délais commencent à courir à partir du jour porté sur le chèque comme date d’émission (Article 268 du code de commerce). </vt:lpstr>
      <vt:lpstr> La sanction de ce délai consiste en : * la disparition du recours du porteur contre les tiers garants, notamment les endosseurs ; * la fin du blocage de la provision du chèque certifié (celle-ci n’étant bloquée que durant le délai de présentation).</vt:lpstr>
      <vt:lpstr>Mais, le tiré doit payer même après l’expiration du délai de présentation (Article 271 du code de commerce). </vt:lpstr>
      <vt:lpstr>2. Délai de validité du chèque : </vt:lpstr>
      <vt:lpstr>Le délai de validité du chèque est d’un an à partir de l’expiration du délai de présentation (article 295 du code de commerce).</vt:lpstr>
      <vt:lpstr>Au delà de ce délai, la banque peut refuser le paiement du chèque. Mais, dans ce cas, la créance n’est pas éteinte et le porteur conserve un recours contre le signataire. </vt:lpstr>
      <vt:lpstr>Le chèque sera alors considéré comme une reconnaissance de dette pouvant être utilisé comme moyen de preuve pour engager une action en paiement. </vt:lpstr>
      <vt:lpstr>3. Opposition au paiement d’un chèque : </vt:lpstr>
      <vt:lpstr>Le tireur ne peut faire opposition au paiement du chèque, et donc empêcher le paiement du chèque remis à son vendeur, que dans les cas suivants (article 271 du code de commerce) :</vt:lpstr>
      <vt:lpstr>  * Perte du chèque ; * Vol du chèque ; * Utilisation frauduleuse du chèque ; * Falsification du chèque ; * Déclaration du porteur en état de redressement ou de liquidation judiciaire. </vt:lpstr>
      <vt:lpstr>Le tireur doit immédiatement confirmer son opposition au paiement par écrit (quel que soit le support de cet écrit) et appuyer cette opposition (par tout document utile). </vt:lpstr>
      <vt:lpstr>LE CHEQUE SANS PROVISION : </vt:lpstr>
      <vt:lpstr> La prévention des chèques sans provision :</vt:lpstr>
      <vt:lpstr>   Précautions à prendre : Toute personne qui remet un chèque en paiement doit justifier de son identité au moyen d’un document officiel portant sa photographie (article 251 du code de commerce) :</vt:lpstr>
      <vt:lpstr> Ü En ce qui concerne les personnes physiques : * la carte d’identité nationale ; * la carte d’immatriculation pour les étrangers résidents ; * le passeport pour les étrangers non-résidents.</vt:lpstr>
      <vt:lpstr>Ü En ce qui concerne les personnes morales : * L’identité de la ou des personnes physiques habilitées à signer un chèque libellé au nom de la personne morale ; * Le numéro d’inscription à l’impôt sur les sociétés ; * Le numéro d’inscription au registre du commerce ou à l’impôt des patentes.</vt:lpstr>
      <vt:lpstr>Cette disposition aura pour conséquence certaine de dévoiler sûrement les titulaires illégitimes de chèques qui se présenteront aux guichets.</vt:lpstr>
      <vt:lpstr>Dissuasion de l’émission des chèques sans provision : </vt:lpstr>
      <vt:lpstr>La banque qui refuse de payer un chèque sans provision est tenue de déclencher un processus d’interdiction qui vise à contraindre l’émetteur du chèque à régulariser sa situation. </vt:lpstr>
      <vt:lpstr>Interdiction bancaire </vt:lpstr>
      <vt:lpstr> La loi dispose désormais que la Banque constatant un incident de paiement est tenue d’infliger à son client des sanctions disciplinaires au premier rang de laquelle figure l’interdiction d’émettre des chèques pendant dix ans.</vt:lpstr>
      <vt:lpstr>Ce mécanisme dissuasif est en réalité très souple car si l’interdiction est immédiate, la régularisation est ouverte à tout moment. </vt:lpstr>
      <vt:lpstr>La banque qui constate un incident de paiement doit mettre en place un dispositif de sanctions disciplinaires qui se déroule comme suit : </vt:lpstr>
      <vt:lpstr> * Interdiction au tireur d’émettre des chèques pendant dix ans à compter de la présentation au paiement du chèque sans provision (article 313 du code de commerce); </vt:lpstr>
      <vt:lpstr> * Obligation au tireur de restituer toutes les formules de chèques détenues, y compris celles correspondant à d’autres comptes ouverts à son nom et à des comptes dont il n’est que co-titulaire en cas de compte collectif (article 315 du code de commerce);</vt:lpstr>
      <vt:lpstr>Régularisation : </vt:lpstr>
      <vt:lpstr>La régularisation peut intervenir sans délai. Le titulaire du compte dispose, à cet effet, de deux possibilités (article 313 du code de commerce) :</vt:lpstr>
      <vt:lpstr>   Approvisionner son compte, afin que le bénéficiaire puisse représenter le chèque pour paiement. Il ne suffit pas cependant de remettre en banque une somme légèrement supérieure au montant du chèque et permettant d’en effectuer le paiement. </vt:lpstr>
      <vt:lpstr>Payer directement le bénéficiaire du chèque impayé : dans ce cas, la justification du règlement doit être fournie au banquier par la remise du chèque acquitté. </vt:lpstr>
      <vt:lpstr>Diapositive 64</vt:lpstr>
      <vt:lpstr>Procédure de recouvrement des chèques impayés : </vt:lpstr>
      <vt:lpstr>Le protêt :</vt:lpstr>
      <vt:lpstr>Le déclenchement de la procédure de recouvrement des chèques impayés est toujours subordonné à l’établissement d’un protêt (article 297 du code de commerce). </vt:lpstr>
      <vt:lpstr>L’acte de protêt doit être dressé dans un délai de vingt jours afin que le bénéficiaire puisse conserver ses droits de recours cambiaires contre le tireur ou endossataires. </vt:lpstr>
      <vt:lpstr>Si le bénéficiaire n’a pas établi le protêt dans le délai de présentation, il est considéré comme porteur négligent et perd ainsi ses recours cambiaires.</vt:lpstr>
      <vt:lpstr>  La loi innove car désormais la notification du protêt vaut commandement de payer. Le porteur du chèque protesté peut solliciter une ordonnance sur requête autorisant le secrétaire-greffier à faire procéder à toute saisie conservatoire contre les signataires du chèque.</vt:lpstr>
      <vt:lpstr>A défaut de paiement à l’expiration d’un délai de 30 jours après la saisie, le porteur du chèque peut faire procéder à la vente des objets saisis. </vt:lpstr>
      <vt:lpstr>Le certificat de refus de paiement, quel rôle dans la procédure de recouvrement ? </vt:lpstr>
      <vt:lpstr>La loi marocaine n°15-95 qui oblige les banques à produire un certificat de refus de paiement ne prévoit pas que celui-ci puisse être utilisé comme moyen de recouvrement. </vt:lpstr>
      <vt:lpstr>  Elle est également tenue de payer si le chèque a été émis au moyen de formules qu’elle a délivrées alors que le signataire (son client) était interdit ou dont elle n’a pas demandé la restitution (article 320 du code de commerce).</vt:lpstr>
    </vt:vector>
  </TitlesOfParts>
  <Company>PERSONNEL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CHEQUE</dc:title>
  <dc:creator>Papa</dc:creator>
  <cp:lastModifiedBy>KM</cp:lastModifiedBy>
  <cp:revision>9</cp:revision>
  <cp:lastPrinted>1601-01-01T00:00:00Z</cp:lastPrinted>
  <dcterms:created xsi:type="dcterms:W3CDTF">2004-01-24T22:30:39Z</dcterms:created>
  <dcterms:modified xsi:type="dcterms:W3CDTF">2019-03-19T17:04:13Z</dcterms:modified>
</cp:coreProperties>
</file>